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handoutMasterIdLst>
    <p:handoutMasterId r:id="rId29"/>
  </p:handoutMasterIdLst>
  <p:sldIdLst>
    <p:sldId id="256" r:id="rId2"/>
    <p:sldId id="330" r:id="rId3"/>
    <p:sldId id="335" r:id="rId4"/>
    <p:sldId id="352" r:id="rId5"/>
    <p:sldId id="336" r:id="rId6"/>
    <p:sldId id="337" r:id="rId7"/>
    <p:sldId id="338" r:id="rId8"/>
    <p:sldId id="339" r:id="rId9"/>
    <p:sldId id="354" r:id="rId10"/>
    <p:sldId id="361" r:id="rId11"/>
    <p:sldId id="344" r:id="rId12"/>
    <p:sldId id="362" r:id="rId13"/>
    <p:sldId id="345" r:id="rId14"/>
    <p:sldId id="341" r:id="rId15"/>
    <p:sldId id="342" r:id="rId16"/>
    <p:sldId id="363" r:id="rId17"/>
    <p:sldId id="364" r:id="rId18"/>
    <p:sldId id="365" r:id="rId19"/>
    <p:sldId id="346" r:id="rId20"/>
    <p:sldId id="367" r:id="rId21"/>
    <p:sldId id="347" r:id="rId22"/>
    <p:sldId id="348" r:id="rId23"/>
    <p:sldId id="368" r:id="rId24"/>
    <p:sldId id="369" r:id="rId25"/>
    <p:sldId id="366" r:id="rId26"/>
    <p:sldId id="353" r:id="rId27"/>
  </p:sldIdLst>
  <p:sldSz cx="9144000" cy="6858000" type="screen4x3"/>
  <p:notesSz cx="7099300" cy="10234613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241" autoAdjust="0"/>
    <p:restoredTop sz="86402" autoAdjust="0"/>
  </p:normalViewPr>
  <p:slideViewPr>
    <p:cSldViewPr>
      <p:cViewPr>
        <p:scale>
          <a:sx n="70" d="100"/>
          <a:sy n="70" d="100"/>
        </p:scale>
        <p:origin x="-1738" y="-211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1138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231DC1-2A6E-448F-861F-0DAD703F0FC6}" type="datetimeFigureOut">
              <a:rPr lang="nl-NL" smtClean="0"/>
              <a:t>7-7-2019</a:t>
            </a:fld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82A4AC-980D-42DF-8205-4DE522C2D4C0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5737633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F9CB19CF-45BF-48FA-B0BE-C2DE03671CCF}" type="datetimeFigureOut">
              <a:rPr lang="nl-NL" smtClean="0"/>
              <a:t>7-7-2019</a:t>
            </a:fld>
            <a:endParaRPr lang="nl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nl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FAB8E343-BD5E-40C0-908B-2134C47228E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508827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B8E343-BD5E-40C0-908B-2134C47228EB}" type="slidenum">
              <a:rPr lang="nl-NL" smtClean="0"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033006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B8E343-BD5E-40C0-908B-2134C47228EB}" type="slidenum">
              <a:rPr lang="nl-NL" smtClean="0"/>
              <a:t>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417547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smtClean="0"/>
              <a:t>Klik om het opmaakprofiel van de modelondertitel te bewerken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636C07-7E76-46D3-B86B-6AF7C60E533E}" type="datetimeFigureOut">
              <a:rPr lang="nl-NL" smtClean="0"/>
              <a:t>7-7-2019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636C07-7E76-46D3-B86B-6AF7C60E533E}" type="datetimeFigureOut">
              <a:rPr lang="nl-NL" smtClean="0"/>
              <a:t>7-7-2019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636C07-7E76-46D3-B86B-6AF7C60E533E}" type="datetimeFigureOut">
              <a:rPr lang="nl-NL" smtClean="0"/>
              <a:t>7-7-2019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636C07-7E76-46D3-B86B-6AF7C60E533E}" type="datetimeFigureOut">
              <a:rPr lang="nl-NL" smtClean="0"/>
              <a:t>7-7-2019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636C07-7E76-46D3-B86B-6AF7C60E533E}" type="datetimeFigureOut">
              <a:rPr lang="nl-NL" smtClean="0"/>
              <a:t>7-7-2019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636C07-7E76-46D3-B86B-6AF7C60E533E}" type="datetimeFigureOut">
              <a:rPr lang="nl-NL" smtClean="0"/>
              <a:t>7-7-2019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636C07-7E76-46D3-B86B-6AF7C60E533E}" type="datetimeFigureOut">
              <a:rPr lang="nl-NL" smtClean="0"/>
              <a:t>7-7-2019</a:t>
            </a:fld>
            <a:endParaRPr lang="nl-NL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636C07-7E76-46D3-B86B-6AF7C60E533E}" type="datetimeFigureOut">
              <a:rPr lang="nl-NL" smtClean="0"/>
              <a:t>7-7-2019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636C07-7E76-46D3-B86B-6AF7C60E533E}" type="datetimeFigureOut">
              <a:rPr lang="nl-NL" smtClean="0"/>
              <a:t>7-7-2019</a:t>
            </a:fld>
            <a:endParaRPr lang="nl-NL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636C07-7E76-46D3-B86B-6AF7C60E533E}" type="datetimeFigureOut">
              <a:rPr lang="nl-NL" smtClean="0"/>
              <a:t>7-7-2019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636C07-7E76-46D3-B86B-6AF7C60E533E}" type="datetimeFigureOut">
              <a:rPr lang="nl-NL" smtClean="0"/>
              <a:t>7-7-2019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636C07-7E76-46D3-B86B-6AF7C60E533E}" type="datetimeFigureOut">
              <a:rPr lang="nl-NL" smtClean="0"/>
              <a:t>7-7-2019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096D49-DAE3-40DE-93E0-41688E0A5016}" type="slidenum">
              <a:rPr lang="nl-NL" smtClean="0"/>
              <a:t>‹#›</a:t>
            </a:fld>
            <a:endParaRPr lang="nl-N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tinyurl.com/ECPA15trees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mailto:m.fokkema@fsw.leidenuniv.nl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Decision tree methods for psychological </a:t>
            </a:r>
            <a:r>
              <a:rPr lang="en-US" b="1" dirty="0" smtClean="0"/>
              <a:t>assessment</a:t>
            </a:r>
            <a:r>
              <a:rPr lang="en-US" sz="1000" b="1" dirty="0" smtClean="0"/>
              <a:t>  </a:t>
            </a:r>
            <a:br>
              <a:rPr lang="en-US" sz="1000" b="1" dirty="0" smtClean="0"/>
            </a:b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sz="3300" dirty="0" smtClean="0">
                <a:solidFill>
                  <a:schemeClr val="bg2">
                    <a:lumMod val="50000"/>
                  </a:schemeClr>
                </a:solidFill>
              </a:rPr>
              <a:t>An </a:t>
            </a:r>
            <a:r>
              <a:rPr lang="en-US" sz="3300" dirty="0">
                <a:solidFill>
                  <a:schemeClr val="bg2">
                    <a:lumMod val="50000"/>
                  </a:schemeClr>
                </a:solidFill>
              </a:rPr>
              <a:t>introduction to classification and </a:t>
            </a:r>
            <a:r>
              <a:rPr lang="en-US" sz="3300" dirty="0" smtClean="0">
                <a:solidFill>
                  <a:schemeClr val="bg2">
                    <a:lumMod val="50000"/>
                  </a:schemeClr>
                </a:solidFill>
              </a:rPr>
              <a:t/>
            </a:r>
            <a:br>
              <a:rPr lang="en-US" sz="3300" dirty="0" smtClean="0">
                <a:solidFill>
                  <a:schemeClr val="bg2">
                    <a:lumMod val="50000"/>
                  </a:schemeClr>
                </a:solidFill>
              </a:rPr>
            </a:br>
            <a:r>
              <a:rPr lang="en-US" sz="3300" dirty="0" smtClean="0">
                <a:solidFill>
                  <a:schemeClr val="bg2">
                    <a:lumMod val="50000"/>
                  </a:schemeClr>
                </a:solidFill>
              </a:rPr>
              <a:t>regression </a:t>
            </a:r>
            <a:r>
              <a:rPr lang="en-US" sz="3300" dirty="0">
                <a:solidFill>
                  <a:schemeClr val="bg2">
                    <a:lumMod val="50000"/>
                  </a:schemeClr>
                </a:solidFill>
              </a:rPr>
              <a:t>trees, model-based trees, and </a:t>
            </a:r>
            <a:r>
              <a:rPr lang="en-US" sz="3300" dirty="0" smtClean="0">
                <a:solidFill>
                  <a:schemeClr val="bg2">
                    <a:lumMod val="50000"/>
                  </a:schemeClr>
                </a:solidFill>
              </a:rPr>
              <a:t/>
            </a:r>
            <a:br>
              <a:rPr lang="en-US" sz="3300" dirty="0" smtClean="0">
                <a:solidFill>
                  <a:schemeClr val="bg2">
                    <a:lumMod val="50000"/>
                  </a:schemeClr>
                </a:solidFill>
              </a:rPr>
            </a:br>
            <a:r>
              <a:rPr lang="en-US" sz="3300" dirty="0" smtClean="0">
                <a:solidFill>
                  <a:schemeClr val="bg2">
                    <a:lumMod val="50000"/>
                  </a:schemeClr>
                </a:solidFill>
              </a:rPr>
              <a:t>trees </a:t>
            </a:r>
            <a:r>
              <a:rPr lang="en-US" sz="3300" dirty="0">
                <a:solidFill>
                  <a:schemeClr val="bg2">
                    <a:lumMod val="50000"/>
                  </a:schemeClr>
                </a:solidFill>
              </a:rPr>
              <a:t>for longitudinal and multilevel </a:t>
            </a:r>
            <a:r>
              <a:rPr lang="en-US" sz="3300" dirty="0" smtClean="0">
                <a:solidFill>
                  <a:schemeClr val="bg2">
                    <a:lumMod val="50000"/>
                  </a:schemeClr>
                </a:solidFill>
              </a:rPr>
              <a:t>data</a:t>
            </a:r>
            <a:endParaRPr lang="nl-NL" sz="33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-972616" y="6425952"/>
            <a:ext cx="11017224" cy="432048"/>
          </a:xfrm>
        </p:spPr>
        <p:txBody>
          <a:bodyPr>
            <a:normAutofit/>
          </a:bodyPr>
          <a:lstStyle/>
          <a:p>
            <a:r>
              <a:rPr lang="nl-NL" sz="1800" dirty="0" smtClean="0">
                <a:solidFill>
                  <a:schemeClr val="bg2">
                    <a:lumMod val="50000"/>
                  </a:schemeClr>
                </a:solidFill>
              </a:rPr>
              <a:t>ECPA15, Brussels, Belgium, 2019	                	</a:t>
            </a:r>
            <a:r>
              <a:rPr lang="en-US" sz="1800" dirty="0" err="1" smtClean="0">
                <a:solidFill>
                  <a:schemeClr val="bg2">
                    <a:lumMod val="50000"/>
                  </a:schemeClr>
                </a:solidFill>
              </a:rPr>
              <a:t>Marjolein</a:t>
            </a:r>
            <a:r>
              <a:rPr lang="en-US" sz="1800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sz="1800" dirty="0" err="1" smtClean="0">
                <a:solidFill>
                  <a:schemeClr val="bg2">
                    <a:lumMod val="50000"/>
                  </a:schemeClr>
                </a:solidFill>
              </a:rPr>
              <a:t>Fokkema</a:t>
            </a:r>
            <a:r>
              <a:rPr lang="en-US" sz="1800" dirty="0" smtClean="0">
                <a:solidFill>
                  <a:schemeClr val="bg2">
                    <a:lumMod val="50000"/>
                  </a:schemeClr>
                </a:solidFill>
              </a:rPr>
              <a:t>, Leiden University</a:t>
            </a:r>
            <a:endParaRPr lang="nl-NL" sz="18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4577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50" t="49143" r="52260" b="5661"/>
          <a:stretch/>
        </p:blipFill>
        <p:spPr bwMode="auto">
          <a:xfrm>
            <a:off x="282059" y="1196752"/>
            <a:ext cx="4847648" cy="42511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Straight Connector 4"/>
          <p:cNvCxnSpPr/>
          <p:nvPr/>
        </p:nvCxnSpPr>
        <p:spPr>
          <a:xfrm flipV="1">
            <a:off x="3090371" y="1196752"/>
            <a:ext cx="0" cy="295232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6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92" t="65686" r="50676" b="23942"/>
          <a:stretch/>
        </p:blipFill>
        <p:spPr bwMode="auto">
          <a:xfrm>
            <a:off x="1403648" y="5209484"/>
            <a:ext cx="5976664" cy="13497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90" t="52257" r="43705" b="31909"/>
          <a:stretch/>
        </p:blipFill>
        <p:spPr bwMode="auto">
          <a:xfrm>
            <a:off x="1449340" y="5301208"/>
            <a:ext cx="6885829" cy="1365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Straight Connector 6"/>
          <p:cNvCxnSpPr/>
          <p:nvPr/>
        </p:nvCxnSpPr>
        <p:spPr>
          <a:xfrm>
            <a:off x="3090371" y="2780928"/>
            <a:ext cx="165618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87" t="53794" r="50753" b="36347"/>
          <a:stretch/>
        </p:blipFill>
        <p:spPr bwMode="auto">
          <a:xfrm>
            <a:off x="1332525" y="5301208"/>
            <a:ext cx="5846853" cy="12490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3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87" t="65583" r="50753" b="24257"/>
          <a:stretch/>
        </p:blipFill>
        <p:spPr bwMode="auto">
          <a:xfrm>
            <a:off x="1332523" y="5205149"/>
            <a:ext cx="5846853" cy="1287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4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14" t="16947" r="39276" b="12398"/>
          <a:stretch/>
        </p:blipFill>
        <p:spPr bwMode="auto">
          <a:xfrm>
            <a:off x="5724128" y="1484784"/>
            <a:ext cx="2785072" cy="24482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15719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27" t="23624" r="44533" b="18985"/>
          <a:stretch/>
        </p:blipFill>
        <p:spPr bwMode="auto">
          <a:xfrm>
            <a:off x="4211960" y="2708920"/>
            <a:ext cx="4369660" cy="39358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Regression tree example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/>
              <a:t>Study by Carrillo et al. (2001):</a:t>
            </a:r>
          </a:p>
          <a:p>
            <a:pPr>
              <a:buFontTx/>
              <a:buChar char="-"/>
            </a:pPr>
            <a:r>
              <a:rPr lang="en-US" sz="2400" dirty="0" smtClean="0"/>
              <a:t>Response: Beck Depression Inventory score</a:t>
            </a:r>
          </a:p>
          <a:p>
            <a:pPr>
              <a:buFontTx/>
              <a:buChar char="-"/>
            </a:pPr>
            <a:r>
              <a:rPr lang="en-US" sz="2400" dirty="0" smtClean="0"/>
              <a:t>25 possible predictors: </a:t>
            </a:r>
          </a:p>
          <a:p>
            <a:pPr lvl="1">
              <a:buFontTx/>
              <a:buChar char="-"/>
            </a:pPr>
            <a:r>
              <a:rPr lang="en-US" sz="2000" dirty="0" smtClean="0"/>
              <a:t>NEO-PI-R facet and subscale scores</a:t>
            </a:r>
          </a:p>
          <a:p>
            <a:pPr lvl="1">
              <a:buFontTx/>
              <a:buChar char="-"/>
            </a:pPr>
            <a:r>
              <a:rPr lang="en-US" sz="2000" dirty="0" smtClean="0"/>
              <a:t>age, gender</a:t>
            </a:r>
          </a:p>
          <a:p>
            <a:pPr>
              <a:buFontTx/>
              <a:buChar char="-"/>
            </a:pPr>
            <a:r>
              <a:rPr lang="en-US" sz="2400" dirty="0" smtClean="0"/>
              <a:t>N = 112 respondents</a:t>
            </a:r>
            <a:endParaRPr lang="nl-NL" sz="2400" dirty="0"/>
          </a:p>
        </p:txBody>
      </p:sp>
    </p:spTree>
    <p:extLst>
      <p:ext uri="{BB962C8B-B14F-4D97-AF65-F5344CB8AC3E}">
        <p14:creationId xmlns:p14="http://schemas.microsoft.com/office/powerpoint/2010/main" val="981607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tree example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53136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 smtClean="0"/>
              <a:t>Dataset modeled after study by </a:t>
            </a:r>
            <a:r>
              <a:rPr lang="en-US" dirty="0" err="1" smtClean="0"/>
              <a:t>Penninx</a:t>
            </a:r>
            <a:r>
              <a:rPr lang="en-US" dirty="0" smtClean="0"/>
              <a:t> et al. (2011) on chronicity of anxiety and depression</a:t>
            </a:r>
          </a:p>
          <a:p>
            <a:pPr>
              <a:buFontTx/>
              <a:buChar char="-"/>
            </a:pPr>
            <a:r>
              <a:rPr lang="en-US" dirty="0" smtClean="0"/>
              <a:t>Sample: Respondents with current anxiety and/or depressive disorder (original N = 1,209; current N = 1,100)</a:t>
            </a:r>
          </a:p>
          <a:p>
            <a:pPr>
              <a:buFontTx/>
              <a:buChar char="-"/>
            </a:pPr>
            <a:r>
              <a:rPr lang="en-US" dirty="0" smtClean="0"/>
              <a:t>Response: Presence of anxiety and/or depressive disorder diagnoses, 2 years after baseline</a:t>
            </a:r>
          </a:p>
          <a:p>
            <a:pPr>
              <a:buFontTx/>
              <a:buChar char="-"/>
            </a:pPr>
            <a:r>
              <a:rPr lang="en-US" dirty="0" smtClean="0"/>
              <a:t>Possible predictor variables:</a:t>
            </a:r>
          </a:p>
          <a:p>
            <a:pPr lvl="1">
              <a:buFontTx/>
              <a:buChar char="-"/>
            </a:pPr>
            <a:r>
              <a:rPr lang="en-US" dirty="0" err="1" smtClean="0"/>
              <a:t>disType</a:t>
            </a:r>
            <a:r>
              <a:rPr lang="en-US" dirty="0" smtClean="0"/>
              <a:t>: baseline </a:t>
            </a:r>
            <a:r>
              <a:rPr lang="en-US" dirty="0"/>
              <a:t>psychiatric </a:t>
            </a:r>
            <a:r>
              <a:rPr lang="en-US" dirty="0" smtClean="0"/>
              <a:t>status</a:t>
            </a:r>
          </a:p>
          <a:p>
            <a:pPr lvl="1">
              <a:buFontTx/>
              <a:buChar char="-"/>
            </a:pPr>
            <a:r>
              <a:rPr lang="en-US" dirty="0" smtClean="0"/>
              <a:t>gender, age, age of disorder onset, years </a:t>
            </a:r>
            <a:r>
              <a:rPr lang="en-US" dirty="0"/>
              <a:t>of completed education. </a:t>
            </a:r>
            <a:endParaRPr lang="en-US" dirty="0" smtClean="0"/>
          </a:p>
          <a:p>
            <a:pPr lvl="1">
              <a:buFontTx/>
              <a:buChar char="-"/>
            </a:pPr>
            <a:r>
              <a:rPr lang="en-US" dirty="0" smtClean="0"/>
              <a:t>IDS (depressive symptoms), BAI and </a:t>
            </a:r>
            <a:r>
              <a:rPr lang="en-US" dirty="0"/>
              <a:t>FQ </a:t>
            </a:r>
            <a:r>
              <a:rPr lang="en-US" dirty="0" smtClean="0"/>
              <a:t>(anxiety symptoms) </a:t>
            </a:r>
          </a:p>
          <a:p>
            <a:pPr lvl="1">
              <a:buFontTx/>
              <a:buChar char="-"/>
            </a:pPr>
            <a:r>
              <a:rPr lang="en-US" dirty="0" err="1" smtClean="0"/>
              <a:t>LCImax</a:t>
            </a:r>
            <a:r>
              <a:rPr lang="en-US" dirty="0" smtClean="0"/>
              <a:t>: proportion </a:t>
            </a:r>
            <a:r>
              <a:rPr lang="en-US" dirty="0"/>
              <a:t>of time in </a:t>
            </a:r>
            <a:r>
              <a:rPr lang="en-US" dirty="0" smtClean="0"/>
              <a:t>which symptoms </a:t>
            </a:r>
            <a:r>
              <a:rPr lang="en-US" dirty="0"/>
              <a:t>of anxiety and depression were present in the four years prior to </a:t>
            </a:r>
            <a:r>
              <a:rPr lang="en-US" dirty="0" smtClean="0"/>
              <a:t>baseline </a:t>
            </a:r>
          </a:p>
          <a:p>
            <a:pPr lvl="1">
              <a:buFontTx/>
              <a:buChar char="-"/>
            </a:pPr>
            <a:r>
              <a:rPr lang="en-US" dirty="0" smtClean="0"/>
              <a:t>type </a:t>
            </a:r>
            <a:r>
              <a:rPr lang="en-US" dirty="0"/>
              <a:t>of depressive disorder at </a:t>
            </a:r>
            <a:r>
              <a:rPr lang="en-US" dirty="0" smtClean="0"/>
              <a:t>baseline</a:t>
            </a:r>
          </a:p>
          <a:p>
            <a:pPr lvl="1">
              <a:buFontTx/>
              <a:buChar char="-"/>
            </a:pPr>
            <a:r>
              <a:rPr lang="en-US" dirty="0" smtClean="0"/>
              <a:t>type of </a:t>
            </a:r>
            <a:r>
              <a:rPr lang="en-US" dirty="0"/>
              <a:t>anxiety </a:t>
            </a:r>
            <a:r>
              <a:rPr lang="en-US" dirty="0" smtClean="0"/>
              <a:t>disorder(s) </a:t>
            </a:r>
            <a:r>
              <a:rPr lang="en-US" dirty="0"/>
              <a:t>at </a:t>
            </a:r>
            <a:r>
              <a:rPr lang="en-US" dirty="0" smtClean="0"/>
              <a:t>baseline</a:t>
            </a:r>
            <a:endParaRPr lang="en-US" dirty="0"/>
          </a:p>
          <a:p>
            <a:pPr lvl="1">
              <a:buFontTx/>
              <a:buChar char="-"/>
            </a:pPr>
            <a:r>
              <a:rPr lang="en-US" dirty="0" smtClean="0"/>
              <a:t>….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364180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Classification tree example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2" t="7037" r="12292" b="5185"/>
          <a:stretch/>
        </p:blipFill>
        <p:spPr bwMode="auto">
          <a:xfrm>
            <a:off x="323528" y="1268607"/>
            <a:ext cx="8393030" cy="54052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58155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 smtClean="0"/>
              <a:t>Model-based recursive partitioning (MOB; </a:t>
            </a:r>
            <a:r>
              <a:rPr lang="en-US" sz="3600" dirty="0" err="1" smtClean="0"/>
              <a:t>Zeileis</a:t>
            </a:r>
            <a:r>
              <a:rPr lang="en-US" sz="3600" dirty="0" smtClean="0"/>
              <a:t>, </a:t>
            </a:r>
            <a:r>
              <a:rPr lang="en-US" sz="3600" dirty="0" err="1" smtClean="0"/>
              <a:t>Hothorn</a:t>
            </a:r>
            <a:r>
              <a:rPr lang="en-US" sz="3600" dirty="0"/>
              <a:t> </a:t>
            </a:r>
            <a:r>
              <a:rPr lang="en-US" sz="3600" dirty="0" smtClean="0"/>
              <a:t>&amp; </a:t>
            </a:r>
            <a:r>
              <a:rPr lang="en-US" sz="3600" dirty="0" err="1" smtClean="0"/>
              <a:t>Hornik</a:t>
            </a:r>
            <a:r>
              <a:rPr lang="en-US" sz="3600" dirty="0" smtClean="0"/>
              <a:t>, 2008)</a:t>
            </a:r>
            <a:endParaRPr lang="nl-NL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00808"/>
            <a:ext cx="8229600" cy="515719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 smtClean="0"/>
              <a:t>Rationale: Global parametric model (e.g., LM / linear regression, GLM / logistic regression) may not fit data well. </a:t>
            </a:r>
          </a:p>
          <a:p>
            <a:pPr marL="0" indent="0">
              <a:buNone/>
            </a:pPr>
            <a:r>
              <a:rPr lang="en-US" sz="2400" dirty="0" smtClean="0"/>
              <a:t>Perhaps can find subgroups, defined by partitioning variables, with better-fitting local models.</a:t>
            </a:r>
          </a:p>
          <a:p>
            <a:pPr marL="0" indent="0">
              <a:buNone/>
            </a:pPr>
            <a:endParaRPr lang="en-US" sz="2200" dirty="0" smtClean="0"/>
          </a:p>
          <a:p>
            <a:pPr marL="0" indent="0">
              <a:buNone/>
            </a:pPr>
            <a:r>
              <a:rPr lang="en-US" sz="2400" dirty="0" smtClean="0"/>
              <a:t>MOB algorithm: 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200" dirty="0" smtClean="0"/>
              <a:t>Fit parametric model to observations in current node. Perform a </a:t>
            </a:r>
            <a:r>
              <a:rPr lang="en-US" sz="2200" i="1" dirty="0" smtClean="0"/>
              <a:t>parameter stability test </a:t>
            </a:r>
            <a:r>
              <a:rPr lang="en-US" sz="2200" dirty="0" smtClean="0"/>
              <a:t>for each of </a:t>
            </a:r>
            <a:r>
              <a:rPr lang="en-US" sz="2200" dirty="0"/>
              <a:t>the partitioning variables. If at least one of the </a:t>
            </a:r>
            <a:r>
              <a:rPr lang="en-US" sz="2200" dirty="0" smtClean="0"/>
              <a:t>partitioning variable has</a:t>
            </a:r>
            <a:r>
              <a:rPr lang="en-US" sz="2200" i="1" dirty="0" smtClean="0"/>
              <a:t> p</a:t>
            </a:r>
            <a:r>
              <a:rPr lang="en-US" sz="2200" dirty="0" smtClean="0"/>
              <a:t> </a:t>
            </a:r>
            <a:r>
              <a:rPr lang="en-US" sz="2200" dirty="0"/>
              <a:t>value </a:t>
            </a:r>
            <a:r>
              <a:rPr lang="el-GR" sz="2200" dirty="0"/>
              <a:t>≤ </a:t>
            </a:r>
            <a:r>
              <a:rPr lang="el-GR" sz="2200" dirty="0" smtClean="0"/>
              <a:t>α</a:t>
            </a:r>
            <a:r>
              <a:rPr lang="en-US" sz="2200" dirty="0" smtClean="0"/>
              <a:t> , select variable </a:t>
            </a:r>
            <a:r>
              <a:rPr lang="en-US" sz="2200" dirty="0"/>
              <a:t>with </a:t>
            </a:r>
            <a:r>
              <a:rPr lang="en-US" sz="2200" dirty="0" smtClean="0"/>
              <a:t>lowest </a:t>
            </a:r>
            <a:r>
              <a:rPr lang="en-US" sz="2200" i="1" dirty="0" smtClean="0"/>
              <a:t>p</a:t>
            </a:r>
            <a:r>
              <a:rPr lang="en-US" sz="2200" dirty="0" smtClean="0"/>
              <a:t> </a:t>
            </a:r>
            <a:r>
              <a:rPr lang="en-US" sz="2200" dirty="0"/>
              <a:t>value </a:t>
            </a:r>
            <a:r>
              <a:rPr lang="en-US" sz="2200" dirty="0" smtClean="0"/>
              <a:t>for splitting</a:t>
            </a:r>
            <a:r>
              <a:rPr lang="en-US" sz="2200" dirty="0"/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200" dirty="0" smtClean="0"/>
              <a:t>Select splitting value </a:t>
            </a:r>
            <a:r>
              <a:rPr lang="en-US" sz="2200" dirty="0"/>
              <a:t>that yields optimal fit when the parametric model is fitted in each of </a:t>
            </a:r>
            <a:r>
              <a:rPr lang="en-US" sz="2200" dirty="0" smtClean="0"/>
              <a:t>the resulting </a:t>
            </a:r>
            <a:r>
              <a:rPr lang="en-US" sz="2200" dirty="0"/>
              <a:t>two nodes.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200" dirty="0" smtClean="0"/>
              <a:t>Repeat steps </a:t>
            </a:r>
            <a:r>
              <a:rPr lang="en-US" sz="2200" dirty="0"/>
              <a:t>1 and 2 </a:t>
            </a:r>
            <a:r>
              <a:rPr lang="en-US" sz="2200" dirty="0" smtClean="0"/>
              <a:t>in </a:t>
            </a:r>
            <a:r>
              <a:rPr lang="en-US" sz="2200" dirty="0"/>
              <a:t>the two resulting nodes.</a:t>
            </a:r>
            <a:endParaRPr lang="nl-NL" sz="2200" dirty="0"/>
          </a:p>
        </p:txBody>
      </p:sp>
    </p:spTree>
    <p:extLst>
      <p:ext uri="{BB962C8B-B14F-4D97-AF65-F5344CB8AC3E}">
        <p14:creationId xmlns:p14="http://schemas.microsoft.com/office/powerpoint/2010/main" val="1018205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MOB example: Treatment subgroups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39341"/>
            <a:ext cx="8229600" cy="4813995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 smtClean="0"/>
              <a:t>Data </a:t>
            </a:r>
            <a:r>
              <a:rPr lang="en-US" dirty="0"/>
              <a:t>modeled after </a:t>
            </a:r>
            <a:r>
              <a:rPr lang="en-US" dirty="0" smtClean="0"/>
              <a:t>SMART data from </a:t>
            </a:r>
            <a:r>
              <a:rPr lang="en-US" dirty="0"/>
              <a:t>the Improving Access to </a:t>
            </a:r>
            <a:r>
              <a:rPr lang="en-US" dirty="0" smtClean="0"/>
              <a:t>Psychological Therapies </a:t>
            </a:r>
            <a:r>
              <a:rPr lang="en-US" dirty="0"/>
              <a:t>(IAPT) project (</a:t>
            </a:r>
            <a:r>
              <a:rPr lang="en-US" dirty="0" err="1"/>
              <a:t>Lucock</a:t>
            </a:r>
            <a:r>
              <a:rPr lang="en-US" dirty="0"/>
              <a:t> et al., 2017).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IAPT: Patients receiving mental-health </a:t>
            </a:r>
            <a:r>
              <a:rPr lang="en-US" dirty="0"/>
              <a:t>services in the Northern UK. </a:t>
            </a:r>
            <a:r>
              <a:rPr lang="en-US" dirty="0" smtClean="0"/>
              <a:t>Non-random assignment to:</a:t>
            </a:r>
          </a:p>
          <a:p>
            <a:pPr>
              <a:buFontTx/>
              <a:buChar char="-"/>
            </a:pPr>
            <a:r>
              <a:rPr lang="en-US" dirty="0" smtClean="0"/>
              <a:t>LI: low </a:t>
            </a:r>
            <a:r>
              <a:rPr lang="en-US" dirty="0"/>
              <a:t>intensity </a:t>
            </a:r>
            <a:r>
              <a:rPr lang="en-US" dirty="0" smtClean="0"/>
              <a:t>treatment, e.g. </a:t>
            </a:r>
            <a:r>
              <a:rPr lang="en-US" dirty="0"/>
              <a:t>guided self-help, computerized cognitive behavior </a:t>
            </a:r>
            <a:r>
              <a:rPr lang="en-US" dirty="0" smtClean="0"/>
              <a:t>therapy </a:t>
            </a:r>
          </a:p>
          <a:p>
            <a:pPr>
              <a:buFontTx/>
              <a:buChar char="-"/>
            </a:pPr>
            <a:r>
              <a:rPr lang="en-US" dirty="0" smtClean="0"/>
              <a:t>HI: high </a:t>
            </a:r>
            <a:r>
              <a:rPr lang="en-US" dirty="0"/>
              <a:t>intensity </a:t>
            </a:r>
            <a:r>
              <a:rPr lang="en-US" dirty="0" smtClean="0"/>
              <a:t>treatment, e.g. face-to-face psychological therapies</a:t>
            </a:r>
          </a:p>
          <a:p>
            <a:pPr marL="0" indent="0">
              <a:buNone/>
            </a:pPr>
            <a:r>
              <a:rPr lang="en-US" dirty="0"/>
              <a:t>A</a:t>
            </a:r>
            <a:r>
              <a:rPr lang="en-US" dirty="0" smtClean="0"/>
              <a:t>im </a:t>
            </a:r>
            <a:r>
              <a:rPr lang="en-US" dirty="0"/>
              <a:t>of </a:t>
            </a:r>
            <a:r>
              <a:rPr lang="en-US" dirty="0" smtClean="0"/>
              <a:t>SMART: Identify </a:t>
            </a:r>
            <a:r>
              <a:rPr lang="en-US" dirty="0"/>
              <a:t>patients who </a:t>
            </a:r>
            <a:r>
              <a:rPr lang="en-US" dirty="0" smtClean="0"/>
              <a:t>will benefit most </a:t>
            </a:r>
            <a:r>
              <a:rPr lang="en-US" dirty="0"/>
              <a:t>from HI vs. LI </a:t>
            </a:r>
            <a:r>
              <a:rPr lang="en-US" dirty="0" smtClean="0"/>
              <a:t>treatment</a:t>
            </a:r>
          </a:p>
          <a:p>
            <a:pPr marL="0" indent="0">
              <a:buNone/>
            </a:pPr>
            <a:r>
              <a:rPr lang="en-US" dirty="0" smtClean="0"/>
              <a:t>-&gt; Fit tree to </a:t>
            </a:r>
            <a:r>
              <a:rPr lang="en-US" dirty="0"/>
              <a:t>detect predictors and moderators of treatment </a:t>
            </a:r>
            <a:r>
              <a:rPr lang="en-US" dirty="0" smtClean="0"/>
              <a:t>outcome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5791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Treatment subgroups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53136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D</a:t>
            </a:r>
            <a:r>
              <a:rPr lang="en-US" dirty="0" smtClean="0"/>
              <a:t>ataset </a:t>
            </a:r>
            <a:r>
              <a:rPr lang="en-US" dirty="0"/>
              <a:t>contains 1,500 observations and 13 </a:t>
            </a:r>
            <a:r>
              <a:rPr lang="en-US" dirty="0" smtClean="0"/>
              <a:t>variables</a:t>
            </a:r>
          </a:p>
          <a:p>
            <a:pPr>
              <a:buFontTx/>
              <a:buChar char="-"/>
            </a:pPr>
            <a:r>
              <a:rPr lang="en-US" dirty="0" smtClean="0"/>
              <a:t>Response: recovered (yes, no)</a:t>
            </a:r>
          </a:p>
          <a:p>
            <a:pPr>
              <a:buFontTx/>
              <a:buChar char="-"/>
            </a:pPr>
            <a:r>
              <a:rPr lang="en-US" dirty="0" smtClean="0"/>
              <a:t>Predictor: treatment </a:t>
            </a:r>
            <a:r>
              <a:rPr lang="en-US" dirty="0"/>
              <a:t>type </a:t>
            </a:r>
            <a:r>
              <a:rPr lang="en-US" dirty="0" smtClean="0"/>
              <a:t>(HI vs LI) </a:t>
            </a:r>
          </a:p>
          <a:p>
            <a:pPr>
              <a:buFontTx/>
              <a:buChar char="-"/>
            </a:pPr>
            <a:r>
              <a:rPr lang="en-US" dirty="0" smtClean="0"/>
              <a:t>10 possible partitioning variables: </a:t>
            </a:r>
          </a:p>
          <a:p>
            <a:pPr lvl="1">
              <a:buFontTx/>
              <a:buChar char="-"/>
            </a:pPr>
            <a:r>
              <a:rPr lang="en-US" dirty="0" smtClean="0"/>
              <a:t>PHQ9_pre (baseline depression measure)</a:t>
            </a:r>
          </a:p>
          <a:p>
            <a:pPr lvl="1">
              <a:buFontTx/>
              <a:buChar char="-"/>
            </a:pPr>
            <a:r>
              <a:rPr lang="en-US" dirty="0" smtClean="0"/>
              <a:t>GAD7_pre (baseline symptoms of generalized anxiety disorder)</a:t>
            </a:r>
          </a:p>
          <a:p>
            <a:pPr lvl="1">
              <a:buFontTx/>
              <a:buChar char="-"/>
            </a:pPr>
            <a:r>
              <a:rPr lang="en-US" dirty="0" err="1" smtClean="0"/>
              <a:t>WSAS_pre</a:t>
            </a:r>
            <a:r>
              <a:rPr lang="en-US" dirty="0"/>
              <a:t> </a:t>
            </a:r>
            <a:r>
              <a:rPr lang="en-US" dirty="0" smtClean="0"/>
              <a:t>(baseline work and social functioning)</a:t>
            </a:r>
          </a:p>
          <a:p>
            <a:pPr lvl="1">
              <a:buFontTx/>
              <a:buChar char="-"/>
            </a:pPr>
            <a:r>
              <a:rPr lang="en-US" dirty="0" smtClean="0"/>
              <a:t>Age, Gender, Ethnicity</a:t>
            </a:r>
          </a:p>
          <a:p>
            <a:pPr lvl="1">
              <a:buFontTx/>
              <a:buChar char="-"/>
            </a:pPr>
            <a:r>
              <a:rPr lang="en-US" dirty="0" smtClean="0"/>
              <a:t>Diagnosis</a:t>
            </a:r>
          </a:p>
          <a:p>
            <a:pPr lvl="1">
              <a:buFontTx/>
              <a:buChar char="-"/>
            </a:pPr>
            <a:r>
              <a:rPr lang="en-US" dirty="0" smtClean="0"/>
              <a:t>Employment status, Disability</a:t>
            </a:r>
          </a:p>
          <a:p>
            <a:pPr lvl="1">
              <a:buFontTx/>
              <a:buChar char="-"/>
            </a:pPr>
            <a:r>
              <a:rPr lang="en-US" dirty="0" smtClean="0"/>
              <a:t>Medication use</a:t>
            </a:r>
          </a:p>
          <a:p>
            <a:pPr>
              <a:buFontTx/>
              <a:buChar char="-"/>
            </a:pPr>
            <a:r>
              <a:rPr lang="en-US" dirty="0" smtClean="0"/>
              <a:t>indicator for treatment </a:t>
            </a:r>
            <a:r>
              <a:rPr lang="en-US" dirty="0"/>
              <a:t>center </a:t>
            </a:r>
            <a:r>
              <a:rPr lang="en-US" dirty="0" smtClean="0"/>
              <a:t>(will </a:t>
            </a:r>
            <a:r>
              <a:rPr lang="en-US" dirty="0"/>
              <a:t>use later in the </a:t>
            </a:r>
            <a:r>
              <a:rPr lang="en-US" dirty="0" smtClean="0"/>
              <a:t>mixed-effects tree)</a:t>
            </a:r>
          </a:p>
        </p:txBody>
      </p:sp>
    </p:spTree>
    <p:extLst>
      <p:ext uri="{BB962C8B-B14F-4D97-AF65-F5344CB8AC3E}">
        <p14:creationId xmlns:p14="http://schemas.microsoft.com/office/powerpoint/2010/main" val="4109097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Treatment subgroups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62" t="22963" r="37708" b="11852"/>
          <a:stretch/>
        </p:blipFill>
        <p:spPr bwMode="auto">
          <a:xfrm>
            <a:off x="827584" y="1208032"/>
            <a:ext cx="6873180" cy="55110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0524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07" t="7038" r="30209" b="22037"/>
          <a:stretch/>
        </p:blipFill>
        <p:spPr bwMode="auto">
          <a:xfrm>
            <a:off x="611560" y="548680"/>
            <a:ext cx="7802435" cy="5976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Straight Arrow Connector 6"/>
          <p:cNvCxnSpPr>
            <a:stCxn id="5" idx="2"/>
          </p:cNvCxnSpPr>
          <p:nvPr/>
        </p:nvCxnSpPr>
        <p:spPr>
          <a:xfrm flipH="1" flipV="1">
            <a:off x="4644008" y="5229200"/>
            <a:ext cx="1368152" cy="72008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 flipV="1">
            <a:off x="5364088" y="4725144"/>
            <a:ext cx="936104" cy="288032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 flipV="1">
            <a:off x="5364088" y="3861048"/>
            <a:ext cx="1296144" cy="1008112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5" idx="0"/>
          </p:cNvCxnSpPr>
          <p:nvPr/>
        </p:nvCxnSpPr>
        <p:spPr>
          <a:xfrm flipH="1" flipV="1">
            <a:off x="4932040" y="3140968"/>
            <a:ext cx="2556284" cy="1584176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Oval 4"/>
          <p:cNvSpPr/>
          <p:nvPr/>
        </p:nvSpPr>
        <p:spPr>
          <a:xfrm>
            <a:off x="6012160" y="4725144"/>
            <a:ext cx="2952328" cy="1152128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Local logistic regression models (GLM)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893195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Dependent observations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smtClean="0"/>
              <a:t>Observations are known to be dependent in </a:t>
            </a:r>
            <a:r>
              <a:rPr lang="en-US" i="1" dirty="0" smtClean="0"/>
              <a:t>nested</a:t>
            </a:r>
            <a:r>
              <a:rPr lang="en-US" dirty="0" smtClean="0"/>
              <a:t> data, e.g., </a:t>
            </a:r>
          </a:p>
          <a:p>
            <a:pPr>
              <a:buFontTx/>
              <a:buChar char="-"/>
            </a:pPr>
            <a:r>
              <a:rPr lang="en-US" dirty="0" smtClean="0"/>
              <a:t>Multilevel data</a:t>
            </a:r>
          </a:p>
          <a:p>
            <a:pPr>
              <a:buFontTx/>
              <a:buChar char="-"/>
            </a:pPr>
            <a:r>
              <a:rPr lang="en-US" dirty="0" smtClean="0"/>
              <a:t>Longitudinal data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Account for dependence by:</a:t>
            </a:r>
          </a:p>
          <a:p>
            <a:pPr>
              <a:buFontTx/>
              <a:buChar char="-"/>
            </a:pPr>
            <a:r>
              <a:rPr lang="en-US" dirty="0" smtClean="0"/>
              <a:t>Estimating random effects and/or</a:t>
            </a:r>
          </a:p>
          <a:p>
            <a:pPr>
              <a:buFontTx/>
              <a:buChar char="-"/>
            </a:pPr>
            <a:r>
              <a:rPr lang="en-US" dirty="0" smtClean="0"/>
              <a:t>Adjusting variable selection tests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29687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Today’s workshop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 smtClean="0"/>
              <a:t>Goal: Short introduction to decision-tree methods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How: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Plenary introduction + examples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</a:t>
            </a:r>
            <a:r>
              <a:rPr lang="en-US" dirty="0" smtClean="0"/>
              <a:t>nteractive / individual: </a:t>
            </a:r>
          </a:p>
          <a:p>
            <a:pPr lvl="1">
              <a:buFontTx/>
              <a:buChar char="-"/>
            </a:pPr>
            <a:r>
              <a:rPr lang="en-US" dirty="0" smtClean="0"/>
              <a:t>Replicate examples in R and/or</a:t>
            </a:r>
          </a:p>
          <a:p>
            <a:pPr lvl="1">
              <a:buFontTx/>
              <a:buChar char="-"/>
            </a:pPr>
            <a:r>
              <a:rPr lang="en-US" dirty="0" smtClean="0"/>
              <a:t>Apply methods to own data</a:t>
            </a:r>
          </a:p>
          <a:p>
            <a:pPr marL="57150" indent="0">
              <a:buNone/>
            </a:pPr>
            <a:endParaRPr lang="en-US" dirty="0"/>
          </a:p>
          <a:p>
            <a:pPr marL="57150" indent="0">
              <a:buNone/>
            </a:pPr>
            <a:r>
              <a:rPr lang="en-US" dirty="0" smtClean="0"/>
              <a:t>All materials (slides, manual, datasets) available online, go to </a:t>
            </a:r>
            <a:r>
              <a:rPr lang="nl-NL" b="1" dirty="0">
                <a:hlinkClick r:id="rId3"/>
              </a:rPr>
              <a:t>https://</a:t>
            </a:r>
            <a:r>
              <a:rPr lang="nl-NL" b="1" dirty="0" smtClean="0">
                <a:hlinkClick r:id="rId3"/>
              </a:rPr>
              <a:t>tinyurl.com/ECPA15trees</a:t>
            </a:r>
            <a:endParaRPr lang="nl-NL" b="1" dirty="0" smtClean="0"/>
          </a:p>
          <a:p>
            <a:pPr marL="57150" indent="0">
              <a:buNone/>
            </a:pPr>
            <a:endParaRPr lang="en-US" dirty="0" smtClean="0"/>
          </a:p>
          <a:p>
            <a:pPr marL="57150" indent="0">
              <a:buNone/>
            </a:pPr>
            <a:r>
              <a:rPr lang="en-US" dirty="0" smtClean="0"/>
              <a:t>Disclaimer: Most datasets artificial, so that you can replicate all examples. Thus, results not valid in real world!</a:t>
            </a:r>
          </a:p>
        </p:txBody>
      </p:sp>
    </p:spTree>
    <p:extLst>
      <p:ext uri="{BB962C8B-B14F-4D97-AF65-F5344CB8AC3E}">
        <p14:creationId xmlns:p14="http://schemas.microsoft.com/office/powerpoint/2010/main" val="2077656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Mixed-effects trees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Generalized linear mixed effect regression tree (</a:t>
            </a:r>
            <a:r>
              <a:rPr lang="en-US" dirty="0" err="1" smtClean="0"/>
              <a:t>glmertree</a:t>
            </a:r>
            <a:r>
              <a:rPr lang="en-US" dirty="0" smtClean="0"/>
              <a:t>; </a:t>
            </a:r>
            <a:r>
              <a:rPr lang="en-US" dirty="0" err="1" smtClean="0"/>
              <a:t>Fokkema</a:t>
            </a:r>
            <a:r>
              <a:rPr lang="en-US" dirty="0" smtClean="0"/>
              <a:t> et al. 2018):</a:t>
            </a:r>
            <a:endParaRPr lang="en-US" dirty="0"/>
          </a:p>
          <a:p>
            <a:pPr>
              <a:buFontTx/>
              <a:buChar char="-"/>
            </a:pPr>
            <a:r>
              <a:rPr lang="en-US" dirty="0" smtClean="0"/>
              <a:t>Estimate local ‘fixed-effects’ models</a:t>
            </a:r>
          </a:p>
          <a:p>
            <a:pPr lvl="1">
              <a:buFontTx/>
              <a:buChar char="-"/>
            </a:pPr>
            <a:r>
              <a:rPr lang="en-US" dirty="0" smtClean="0"/>
              <a:t>That is: find subgroups and estimate local parameters</a:t>
            </a:r>
          </a:p>
          <a:p>
            <a:pPr>
              <a:buFontTx/>
              <a:buChar char="-"/>
            </a:pPr>
            <a:r>
              <a:rPr lang="en-US" dirty="0" smtClean="0"/>
              <a:t>Globally estimate random effects</a:t>
            </a:r>
          </a:p>
          <a:p>
            <a:pPr lvl="1">
              <a:buFontTx/>
              <a:buChar char="-"/>
            </a:pPr>
            <a:r>
              <a:rPr lang="en-US" dirty="0" smtClean="0"/>
              <a:t>That is: using all observations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181531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Mixed-effects tree example: Treatment subgroups with multilevel structure</a:t>
            </a:r>
            <a:endParaRPr lang="nl-NL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89" t="29207" r="50536" b="25238"/>
          <a:stretch/>
        </p:blipFill>
        <p:spPr bwMode="auto">
          <a:xfrm>
            <a:off x="5292080" y="3284984"/>
            <a:ext cx="3362503" cy="2933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62" t="22963" r="37708" b="11852"/>
          <a:stretch/>
        </p:blipFill>
        <p:spPr bwMode="auto">
          <a:xfrm>
            <a:off x="107504" y="1628800"/>
            <a:ext cx="4752528" cy="38106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16016" y="1988840"/>
            <a:ext cx="4248472" cy="413732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+ random intercept w.r.t. treatment center: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823246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Mixed-effects tree example: Subgroup detection in growth trajectories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72816"/>
            <a:ext cx="8229600" cy="4896544"/>
          </a:xfrm>
        </p:spPr>
        <p:txBody>
          <a:bodyPr>
            <a:normAutofit fontScale="70000" lnSpcReduction="20000"/>
          </a:bodyPr>
          <a:lstStyle/>
          <a:p>
            <a:pPr marL="0" indent="0">
              <a:spcBef>
                <a:spcPts val="1000"/>
              </a:spcBef>
              <a:buNone/>
            </a:pPr>
            <a:r>
              <a:rPr lang="en-US" dirty="0" smtClean="0"/>
              <a:t>Data: Subsample of N = 400 </a:t>
            </a:r>
            <a:r>
              <a:rPr lang="en-US" dirty="0"/>
              <a:t>children </a:t>
            </a:r>
            <a:r>
              <a:rPr lang="en-US" dirty="0" smtClean="0"/>
              <a:t>from Early </a:t>
            </a:r>
            <a:r>
              <a:rPr lang="en-US" dirty="0"/>
              <a:t>Childhood Longitudinal </a:t>
            </a:r>
            <a:r>
              <a:rPr lang="en-US" dirty="0" smtClean="0"/>
              <a:t>Study-Kindergarten (ECLS-K)</a:t>
            </a:r>
          </a:p>
          <a:p>
            <a:pPr marL="0" indent="0">
              <a:spcBef>
                <a:spcPts val="1000"/>
              </a:spcBef>
              <a:buNone/>
            </a:pPr>
            <a:r>
              <a:rPr lang="en-US" dirty="0" smtClean="0"/>
              <a:t>Response variable: theta </a:t>
            </a:r>
            <a:r>
              <a:rPr lang="en-US" dirty="0"/>
              <a:t>(IRT ability) scores of reading </a:t>
            </a:r>
            <a:r>
              <a:rPr lang="en-US" dirty="0" smtClean="0"/>
              <a:t>skills</a:t>
            </a:r>
          </a:p>
          <a:p>
            <a:pPr marL="0" indent="0">
              <a:spcBef>
                <a:spcPts val="1000"/>
              </a:spcBef>
              <a:buNone/>
            </a:pPr>
            <a:r>
              <a:rPr lang="en-US" dirty="0" smtClean="0"/>
              <a:t>Predictor variable: time (square root of months since baseline)</a:t>
            </a:r>
          </a:p>
          <a:p>
            <a:pPr marL="0" indent="0">
              <a:spcBef>
                <a:spcPts val="1000"/>
              </a:spcBef>
              <a:buNone/>
            </a:pPr>
            <a:r>
              <a:rPr lang="en-US" dirty="0" smtClean="0"/>
              <a:t>Potential </a:t>
            </a:r>
            <a:r>
              <a:rPr lang="en-US" dirty="0"/>
              <a:t>partitioning </a:t>
            </a:r>
            <a:r>
              <a:rPr lang="en-US" dirty="0" smtClean="0"/>
              <a:t>variables (baseline): </a:t>
            </a:r>
          </a:p>
          <a:p>
            <a:pPr>
              <a:spcBef>
                <a:spcPts val="400"/>
              </a:spcBef>
              <a:buFontTx/>
              <a:buChar char="-"/>
            </a:pPr>
            <a:r>
              <a:rPr lang="en-US" dirty="0" smtClean="0"/>
              <a:t>GENDER </a:t>
            </a:r>
            <a:r>
              <a:rPr lang="en-US" dirty="0"/>
              <a:t>, RACE </a:t>
            </a:r>
            <a:r>
              <a:rPr lang="en-US" dirty="0" smtClean="0"/>
              <a:t>and AGE</a:t>
            </a:r>
          </a:p>
          <a:p>
            <a:pPr>
              <a:spcBef>
                <a:spcPts val="400"/>
              </a:spcBef>
              <a:buFontTx/>
              <a:buChar char="-"/>
            </a:pPr>
            <a:r>
              <a:rPr lang="en-US" dirty="0" smtClean="0"/>
              <a:t>WKSESL (measure </a:t>
            </a:r>
            <a:r>
              <a:rPr lang="en-US" dirty="0"/>
              <a:t>of socio-economic </a:t>
            </a:r>
            <a:r>
              <a:rPr lang="en-US" dirty="0" smtClean="0"/>
              <a:t>status)</a:t>
            </a:r>
          </a:p>
          <a:p>
            <a:pPr>
              <a:spcBef>
                <a:spcPts val="400"/>
              </a:spcBef>
              <a:buFontTx/>
              <a:buChar char="-"/>
            </a:pPr>
            <a:r>
              <a:rPr lang="en-US" dirty="0" smtClean="0"/>
              <a:t>C1GMOTOR </a:t>
            </a:r>
            <a:r>
              <a:rPr lang="en-US" dirty="0"/>
              <a:t>and </a:t>
            </a:r>
            <a:r>
              <a:rPr lang="en-US" dirty="0" smtClean="0"/>
              <a:t>C1FMOTOR (measures </a:t>
            </a:r>
            <a:r>
              <a:rPr lang="en-US" dirty="0"/>
              <a:t>of gross and fine motor </a:t>
            </a:r>
            <a:r>
              <a:rPr lang="en-US" dirty="0" smtClean="0"/>
              <a:t>skills)</a:t>
            </a:r>
          </a:p>
          <a:p>
            <a:pPr>
              <a:spcBef>
                <a:spcPts val="400"/>
              </a:spcBef>
              <a:buFontTx/>
              <a:buChar char="-"/>
            </a:pPr>
            <a:r>
              <a:rPr lang="en-US" dirty="0" smtClean="0"/>
              <a:t>T1INTERN </a:t>
            </a:r>
            <a:r>
              <a:rPr lang="en-US" dirty="0"/>
              <a:t>, T1EXTERN , T1INTERP and </a:t>
            </a:r>
            <a:r>
              <a:rPr lang="en-US" dirty="0" smtClean="0"/>
              <a:t>T1CONTRO (measures </a:t>
            </a:r>
            <a:r>
              <a:rPr lang="en-US" dirty="0"/>
              <a:t>of internalizing, externalizing, interpersonal problems and self </a:t>
            </a:r>
            <a:r>
              <a:rPr lang="en-US" dirty="0" smtClean="0"/>
              <a:t>control)</a:t>
            </a:r>
          </a:p>
          <a:p>
            <a:pPr marL="0" indent="0">
              <a:spcBef>
                <a:spcPts val="1000"/>
              </a:spcBef>
              <a:buNone/>
            </a:pPr>
            <a:r>
              <a:rPr lang="en-US" dirty="0" smtClean="0"/>
              <a:t>Partitioning variables measured at level II, not individual observation level (level I) -&gt; need to account in tests for variable selection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222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Mixed-effects tree example: Subgroup detection in growth trajectories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29" t="13968" r="20447" b="15397"/>
          <a:stretch/>
        </p:blipFill>
        <p:spPr bwMode="auto">
          <a:xfrm>
            <a:off x="827584" y="1556792"/>
            <a:ext cx="7581228" cy="4968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499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29" t="13968" r="20447" b="15397"/>
          <a:stretch/>
        </p:blipFill>
        <p:spPr bwMode="auto">
          <a:xfrm>
            <a:off x="588775" y="404664"/>
            <a:ext cx="5413689" cy="35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67" t="45238" r="61340" b="26032"/>
          <a:stretch/>
        </p:blipFill>
        <p:spPr bwMode="auto">
          <a:xfrm>
            <a:off x="6228184" y="980728"/>
            <a:ext cx="2547258" cy="19703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0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67" t="33810" r="48036" b="49306"/>
          <a:stretch/>
        </p:blipFill>
        <p:spPr bwMode="auto">
          <a:xfrm>
            <a:off x="1403648" y="4077072"/>
            <a:ext cx="4169230" cy="11579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67" t="56606" r="48036" b="26538"/>
          <a:stretch/>
        </p:blipFill>
        <p:spPr bwMode="auto">
          <a:xfrm>
            <a:off x="1448746" y="4079033"/>
            <a:ext cx="4169230" cy="11559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67" t="79802" r="48036" b="9682"/>
          <a:stretch/>
        </p:blipFill>
        <p:spPr bwMode="auto">
          <a:xfrm>
            <a:off x="1448746" y="5373216"/>
            <a:ext cx="4169230" cy="721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75388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Concluding remarks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en-US" dirty="0" smtClean="0"/>
              <a:t>Go and create yourself some trees!</a:t>
            </a:r>
          </a:p>
          <a:p>
            <a:pPr>
              <a:buFontTx/>
              <a:buChar char="-"/>
            </a:pPr>
            <a:r>
              <a:rPr lang="en-US" dirty="0" smtClean="0"/>
              <a:t>Manual for replicating examples is online (“Fitting_trees_in_R.pdf”)</a:t>
            </a:r>
          </a:p>
          <a:p>
            <a:pPr>
              <a:buFontTx/>
              <a:buChar char="-"/>
            </a:pPr>
            <a:r>
              <a:rPr lang="en-US" dirty="0" smtClean="0"/>
              <a:t>I’m happy to answer questions now, during conference, or via </a:t>
            </a:r>
            <a:r>
              <a:rPr lang="en-US" dirty="0" smtClean="0">
                <a:hlinkClick r:id="rId2"/>
              </a:rPr>
              <a:t>m.fokkema@fsw.leidenuniv.nl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073928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41168"/>
          </a:xfrm>
        </p:spPr>
        <p:txBody>
          <a:bodyPr>
            <a:normAutofit fontScale="92500" lnSpcReduction="20000"/>
          </a:bodyPr>
          <a:lstStyle/>
          <a:p>
            <a:pPr marL="457200" indent="-457200">
              <a:buNone/>
            </a:pPr>
            <a:r>
              <a:rPr lang="en-US" sz="1600" dirty="0" err="1" smtClean="0"/>
              <a:t>Breiman</a:t>
            </a:r>
            <a:r>
              <a:rPr lang="en-US" sz="1600" dirty="0"/>
              <a:t>, L., Friedman, J., </a:t>
            </a:r>
            <a:r>
              <a:rPr lang="en-US" sz="1600" dirty="0" err="1"/>
              <a:t>Olshen</a:t>
            </a:r>
            <a:r>
              <a:rPr lang="en-US" sz="1600" dirty="0"/>
              <a:t>, R., &amp; Stone, C. (1984). </a:t>
            </a:r>
            <a:r>
              <a:rPr lang="en-US" sz="1600" i="1" dirty="0"/>
              <a:t>Classification and regression trees.</a:t>
            </a:r>
            <a:r>
              <a:rPr lang="en-US" sz="1600" dirty="0"/>
              <a:t> New </a:t>
            </a:r>
            <a:r>
              <a:rPr lang="en-US" sz="1600" dirty="0" smtClean="0"/>
              <a:t>York: Wadsworth.</a:t>
            </a:r>
          </a:p>
          <a:p>
            <a:pPr marL="457200" indent="-457200">
              <a:buNone/>
            </a:pPr>
            <a:r>
              <a:rPr lang="en-US" sz="1600" dirty="0"/>
              <a:t>Carrillo, J. M., </a:t>
            </a:r>
            <a:r>
              <a:rPr lang="en-US" sz="1600" dirty="0" err="1"/>
              <a:t>Rojo</a:t>
            </a:r>
            <a:r>
              <a:rPr lang="en-US" sz="1600" dirty="0"/>
              <a:t>, N., Sanchez-</a:t>
            </a:r>
            <a:r>
              <a:rPr lang="en-US" sz="1600" dirty="0" err="1"/>
              <a:t>Bernardos</a:t>
            </a:r>
            <a:r>
              <a:rPr lang="en-US" sz="1600" dirty="0"/>
              <a:t>, M. L., </a:t>
            </a:r>
            <a:r>
              <a:rPr lang="en-US" sz="1600" dirty="0" err="1"/>
              <a:t>Avia</a:t>
            </a:r>
            <a:r>
              <a:rPr lang="en-US" sz="1600" dirty="0"/>
              <a:t>, M. D. (2001). Openness to experience </a:t>
            </a:r>
            <a:r>
              <a:rPr lang="en-US" sz="1600" dirty="0" smtClean="0"/>
              <a:t>and depression</a:t>
            </a:r>
            <a:r>
              <a:rPr lang="en-US" sz="1600" dirty="0"/>
              <a:t>. </a:t>
            </a:r>
            <a:r>
              <a:rPr lang="en-US" sz="1600" i="1" dirty="0"/>
              <a:t>European Journal of Psychological Assessment, 17</a:t>
            </a:r>
            <a:r>
              <a:rPr lang="en-US" sz="1600" dirty="0"/>
              <a:t>(2), 130-136</a:t>
            </a:r>
            <a:r>
              <a:rPr lang="en-US" sz="1600" dirty="0" smtClean="0"/>
              <a:t>.</a:t>
            </a:r>
          </a:p>
          <a:p>
            <a:pPr marL="457200" indent="-457200">
              <a:buNone/>
            </a:pPr>
            <a:r>
              <a:rPr lang="en-US" sz="1600" dirty="0" err="1"/>
              <a:t>Fokkema</a:t>
            </a:r>
            <a:r>
              <a:rPr lang="en-US" sz="1600" dirty="0"/>
              <a:t>, M., Smits, N., </a:t>
            </a:r>
            <a:r>
              <a:rPr lang="en-US" sz="1600" dirty="0" err="1"/>
              <a:t>Zeileis</a:t>
            </a:r>
            <a:r>
              <a:rPr lang="en-US" sz="1600" dirty="0"/>
              <a:t>, A., </a:t>
            </a:r>
            <a:r>
              <a:rPr lang="en-US" sz="1600" dirty="0" err="1"/>
              <a:t>Hothorn</a:t>
            </a:r>
            <a:r>
              <a:rPr lang="en-US" sz="1600" dirty="0"/>
              <a:t>, T. &amp; </a:t>
            </a:r>
            <a:r>
              <a:rPr lang="en-US" sz="1600" dirty="0" err="1"/>
              <a:t>Kelderman</a:t>
            </a:r>
            <a:r>
              <a:rPr lang="en-US" sz="1600" dirty="0"/>
              <a:t>, H. (2018). Detecting </a:t>
            </a:r>
            <a:r>
              <a:rPr lang="en-US" sz="1600" dirty="0" smtClean="0"/>
              <a:t>treatment-subgroup interactions </a:t>
            </a:r>
            <a:r>
              <a:rPr lang="en-US" sz="1600" dirty="0"/>
              <a:t>in clustered data with generalized linear mixed-effects model trees. </a:t>
            </a:r>
            <a:r>
              <a:rPr lang="en-US" sz="1600" i="1" dirty="0"/>
              <a:t>Behavior </a:t>
            </a:r>
            <a:r>
              <a:rPr lang="en-US" sz="1600" i="1" dirty="0" smtClean="0"/>
              <a:t>Research Methods</a:t>
            </a:r>
            <a:r>
              <a:rPr lang="en-US" sz="1600" i="1" dirty="0"/>
              <a:t>, </a:t>
            </a:r>
            <a:r>
              <a:rPr lang="en-US" sz="1600" i="1" dirty="0" smtClean="0"/>
              <a:t>50</a:t>
            </a:r>
            <a:r>
              <a:rPr lang="en-US" sz="1600" dirty="0" smtClean="0"/>
              <a:t>(5</a:t>
            </a:r>
            <a:r>
              <a:rPr lang="en-US" sz="1600" dirty="0"/>
              <a:t>), 2016-2034</a:t>
            </a:r>
            <a:r>
              <a:rPr lang="en-US" sz="1600" dirty="0" smtClean="0"/>
              <a:t>.</a:t>
            </a:r>
          </a:p>
          <a:p>
            <a:pPr marL="457200" indent="-457200">
              <a:buNone/>
            </a:pPr>
            <a:r>
              <a:rPr lang="en-US" sz="1600" dirty="0" err="1" smtClean="0"/>
              <a:t>Hothorn</a:t>
            </a:r>
            <a:r>
              <a:rPr lang="en-US" sz="1600" dirty="0"/>
              <a:t>, T., </a:t>
            </a:r>
            <a:r>
              <a:rPr lang="en-US" sz="1600" dirty="0" err="1"/>
              <a:t>Hornik</a:t>
            </a:r>
            <a:r>
              <a:rPr lang="en-US" sz="1600" dirty="0"/>
              <a:t>, K., </a:t>
            </a:r>
            <a:r>
              <a:rPr lang="en-US" sz="1600" dirty="0" err="1"/>
              <a:t>Zeileis</a:t>
            </a:r>
            <a:r>
              <a:rPr lang="en-US" sz="1600" dirty="0"/>
              <a:t>, A. (2006). Unbiased recursive partitioning: A conditional inference </a:t>
            </a:r>
            <a:r>
              <a:rPr lang="en-US" sz="1600" dirty="0" smtClean="0"/>
              <a:t>framework. </a:t>
            </a:r>
            <a:r>
              <a:rPr lang="en-US" sz="1600" i="1" dirty="0" smtClean="0"/>
              <a:t>Journal of Computational </a:t>
            </a:r>
            <a:r>
              <a:rPr lang="en-US" sz="1600" i="1" dirty="0"/>
              <a:t>and Graphical Statistics, 15</a:t>
            </a:r>
            <a:r>
              <a:rPr lang="en-US" sz="1600" dirty="0"/>
              <a:t>(3), 651-674.</a:t>
            </a:r>
            <a:endParaRPr lang="en-US" sz="1600" dirty="0" smtClean="0"/>
          </a:p>
          <a:p>
            <a:pPr marL="457200" indent="-457200">
              <a:buNone/>
            </a:pPr>
            <a:r>
              <a:rPr lang="en-US" sz="1600" dirty="0" err="1"/>
              <a:t>Kass</a:t>
            </a:r>
            <a:r>
              <a:rPr lang="en-US" sz="1600" dirty="0"/>
              <a:t>, G.V. (1980). An Exploratory Technique for Investigating Large Quantities of Categorical Data. </a:t>
            </a:r>
            <a:r>
              <a:rPr lang="en-US" sz="1600" i="1" dirty="0"/>
              <a:t>Applied Statistics, 29</a:t>
            </a:r>
            <a:r>
              <a:rPr lang="en-US" sz="1600" dirty="0"/>
              <a:t>(2), 119–127. </a:t>
            </a:r>
            <a:endParaRPr lang="en-US" sz="1600" dirty="0" smtClean="0"/>
          </a:p>
          <a:p>
            <a:pPr marL="457200" indent="-457200">
              <a:buNone/>
            </a:pPr>
            <a:r>
              <a:rPr lang="en-US" sz="1600" dirty="0" err="1"/>
              <a:t>Lucock</a:t>
            </a:r>
            <a:r>
              <a:rPr lang="en-US" sz="1600" dirty="0"/>
              <a:t>, M., </a:t>
            </a:r>
            <a:r>
              <a:rPr lang="en-US" sz="1600" dirty="0" err="1"/>
              <a:t>Barkham</a:t>
            </a:r>
            <a:r>
              <a:rPr lang="en-US" sz="1600" dirty="0"/>
              <a:t>, M., Donohoe, G., </a:t>
            </a:r>
            <a:r>
              <a:rPr lang="en-US" sz="1600" dirty="0" err="1"/>
              <a:t>Kellett</a:t>
            </a:r>
            <a:r>
              <a:rPr lang="en-US" sz="1600" dirty="0"/>
              <a:t>, S., McMillan, D., </a:t>
            </a:r>
            <a:r>
              <a:rPr lang="en-US" sz="1600" dirty="0" err="1"/>
              <a:t>Mullaney</a:t>
            </a:r>
            <a:r>
              <a:rPr lang="en-US" sz="1600" dirty="0"/>
              <a:t>, S., ... &amp; Delgadillo, J. (2017</a:t>
            </a:r>
            <a:r>
              <a:rPr lang="en-US" sz="1600" dirty="0" smtClean="0"/>
              <a:t>). The </a:t>
            </a:r>
            <a:r>
              <a:rPr lang="en-US" sz="1600" dirty="0"/>
              <a:t>role of Practice Research Networks (PRN) in the development and implementation of evidence</a:t>
            </a:r>
            <a:r>
              <a:rPr lang="en-US" sz="1600" dirty="0" smtClean="0"/>
              <a:t>: The </a:t>
            </a:r>
            <a:r>
              <a:rPr lang="en-US" sz="1600" dirty="0"/>
              <a:t>Northern improving access to psychological therapies PRN case study. </a:t>
            </a:r>
            <a:r>
              <a:rPr lang="en-US" sz="1600" i="1" dirty="0"/>
              <a:t>Administration and </a:t>
            </a:r>
            <a:r>
              <a:rPr lang="en-US" sz="1600" i="1" dirty="0" smtClean="0"/>
              <a:t>Policy in </a:t>
            </a:r>
            <a:r>
              <a:rPr lang="en-US" sz="1600" i="1" dirty="0"/>
              <a:t>Mental Health and Mental Health Services Research, </a:t>
            </a:r>
            <a:r>
              <a:rPr lang="en-US" sz="1600" i="1" dirty="0" smtClean="0"/>
              <a:t>44</a:t>
            </a:r>
            <a:r>
              <a:rPr lang="en-US" sz="1600" dirty="0" smtClean="0"/>
              <a:t>(6</a:t>
            </a:r>
            <a:r>
              <a:rPr lang="en-US" sz="1600" dirty="0"/>
              <a:t>), 919-931</a:t>
            </a:r>
            <a:r>
              <a:rPr lang="en-US" sz="1600" dirty="0" smtClean="0"/>
              <a:t>.</a:t>
            </a:r>
          </a:p>
          <a:p>
            <a:pPr marL="457200" indent="-457200">
              <a:buNone/>
            </a:pPr>
            <a:r>
              <a:rPr lang="en-US" sz="1600" dirty="0"/>
              <a:t>Morgan, J. N., &amp; </a:t>
            </a:r>
            <a:r>
              <a:rPr lang="en-US" sz="1600" dirty="0" err="1"/>
              <a:t>Sonquist</a:t>
            </a:r>
            <a:r>
              <a:rPr lang="en-US" sz="1600" dirty="0"/>
              <a:t>, J. A. (1963). Problems in the </a:t>
            </a:r>
            <a:r>
              <a:rPr lang="en-US" sz="1600" dirty="0" smtClean="0"/>
              <a:t>analysis of </a:t>
            </a:r>
            <a:r>
              <a:rPr lang="en-US" sz="1600" dirty="0"/>
              <a:t>survey data, and a proposal. </a:t>
            </a:r>
            <a:r>
              <a:rPr lang="en-US" sz="1600" i="1" dirty="0"/>
              <a:t>Journal of the American </a:t>
            </a:r>
            <a:r>
              <a:rPr lang="en-US" sz="1600" i="1" dirty="0" smtClean="0"/>
              <a:t>Statistical Association</a:t>
            </a:r>
            <a:r>
              <a:rPr lang="en-US" sz="1600" i="1" dirty="0"/>
              <a:t>, 58</a:t>
            </a:r>
            <a:r>
              <a:rPr lang="en-US" sz="1600" dirty="0"/>
              <a:t>, 415–434</a:t>
            </a:r>
            <a:r>
              <a:rPr lang="en-US" sz="1600" dirty="0" smtClean="0"/>
              <a:t>.</a:t>
            </a:r>
          </a:p>
          <a:p>
            <a:pPr marL="457200" indent="-457200">
              <a:buNone/>
            </a:pPr>
            <a:r>
              <a:rPr lang="en-US" sz="1600" dirty="0" err="1" smtClean="0"/>
              <a:t>Penninx</a:t>
            </a:r>
            <a:r>
              <a:rPr lang="en-US" sz="1600" dirty="0"/>
              <a:t>, B. W. J. H., Nolen, W. A., </a:t>
            </a:r>
            <a:r>
              <a:rPr lang="en-US" sz="1600" dirty="0" err="1"/>
              <a:t>Lamers</a:t>
            </a:r>
            <a:r>
              <a:rPr lang="en-US" sz="1600" dirty="0"/>
              <a:t>, F., </a:t>
            </a:r>
            <a:r>
              <a:rPr lang="en-US" sz="1600" dirty="0" err="1"/>
              <a:t>Zitman</a:t>
            </a:r>
            <a:r>
              <a:rPr lang="en-US" sz="1600" dirty="0"/>
              <a:t>, F. G., Smit, J. H., </a:t>
            </a:r>
            <a:r>
              <a:rPr lang="en-US" sz="1600" dirty="0" err="1"/>
              <a:t>Spinhoven</a:t>
            </a:r>
            <a:r>
              <a:rPr lang="en-US" sz="1600" dirty="0"/>
              <a:t>, P., ..., Beekman, A. T. F. (2011). Two-year course of depressive and anxiety disorders: Results from the Netherlands Study of Depression and Anxiety (NESDA). </a:t>
            </a:r>
            <a:r>
              <a:rPr lang="en-US" sz="1600" i="1" dirty="0"/>
              <a:t>Journal of Affective Disorders, </a:t>
            </a:r>
            <a:r>
              <a:rPr lang="en-US" sz="1600" i="1" dirty="0" smtClean="0"/>
              <a:t>133</a:t>
            </a:r>
            <a:r>
              <a:rPr lang="en-US" sz="1600" dirty="0" smtClean="0"/>
              <a:t>(1</a:t>
            </a:r>
            <a:r>
              <a:rPr lang="en-US" sz="1600" dirty="0"/>
              <a:t>), 76-85.</a:t>
            </a:r>
          </a:p>
          <a:p>
            <a:pPr marL="457200" indent="-457200">
              <a:buNone/>
            </a:pPr>
            <a:r>
              <a:rPr lang="en-US" sz="1600" dirty="0" smtClean="0"/>
              <a:t>Quinlan, J. R. (1986). Induction of decision trees. </a:t>
            </a:r>
            <a:r>
              <a:rPr lang="en-US" sz="1600" i="1" dirty="0" smtClean="0"/>
              <a:t>Machine Learning, </a:t>
            </a:r>
            <a:r>
              <a:rPr lang="nl-NL" sz="1600" i="1" dirty="0" smtClean="0"/>
              <a:t>1</a:t>
            </a:r>
            <a:r>
              <a:rPr lang="nl-NL" sz="1600" dirty="0" smtClean="0"/>
              <a:t>(1), 81–106.</a:t>
            </a:r>
          </a:p>
          <a:p>
            <a:pPr marL="457200" indent="-457200">
              <a:buNone/>
            </a:pPr>
            <a:r>
              <a:rPr lang="en-US" sz="1600" dirty="0" smtClean="0"/>
              <a:t>Quinlan</a:t>
            </a:r>
            <a:r>
              <a:rPr lang="en-US" sz="1600" dirty="0"/>
              <a:t>, J. R. (1993). </a:t>
            </a:r>
            <a:r>
              <a:rPr lang="en-US" sz="1600" i="1" dirty="0"/>
              <a:t>C4.5: Programs for machine learning. </a:t>
            </a:r>
            <a:r>
              <a:rPr lang="en-US" sz="1600" dirty="0" smtClean="0"/>
              <a:t>San </a:t>
            </a:r>
            <a:r>
              <a:rPr lang="nl-NL" sz="1600" dirty="0" smtClean="0"/>
              <a:t>Francisco</a:t>
            </a:r>
            <a:r>
              <a:rPr lang="nl-NL" sz="1600" dirty="0"/>
              <a:t>: </a:t>
            </a:r>
            <a:r>
              <a:rPr lang="nl-NL" sz="1600" dirty="0" err="1" smtClean="0"/>
              <a:t>Kaufmann</a:t>
            </a:r>
            <a:r>
              <a:rPr lang="nl-NL" sz="1600" dirty="0" smtClean="0"/>
              <a:t> </a:t>
            </a:r>
            <a:r>
              <a:rPr lang="nl-NL" sz="1600" dirty="0" err="1" smtClean="0"/>
              <a:t>Publishers</a:t>
            </a:r>
            <a:r>
              <a:rPr lang="nl-NL" sz="1600" dirty="0" smtClean="0"/>
              <a:t>.</a:t>
            </a:r>
          </a:p>
          <a:p>
            <a:pPr marL="457200" indent="-457200">
              <a:buNone/>
            </a:pPr>
            <a:r>
              <a:rPr lang="en-US" sz="1600" dirty="0" err="1"/>
              <a:t>Zeileis</a:t>
            </a:r>
            <a:r>
              <a:rPr lang="en-US" sz="1600" dirty="0"/>
              <a:t>, A., </a:t>
            </a:r>
            <a:r>
              <a:rPr lang="en-US" sz="1600" dirty="0" err="1"/>
              <a:t>Hothorn</a:t>
            </a:r>
            <a:r>
              <a:rPr lang="en-US" sz="1600" dirty="0"/>
              <a:t>, T., &amp; </a:t>
            </a:r>
            <a:r>
              <a:rPr lang="en-US" sz="1600" dirty="0" err="1"/>
              <a:t>Hornik</a:t>
            </a:r>
            <a:r>
              <a:rPr lang="en-US" sz="1600" dirty="0"/>
              <a:t>, K. (2008). </a:t>
            </a:r>
            <a:r>
              <a:rPr lang="en-US" sz="1600" dirty="0" smtClean="0"/>
              <a:t>Model-based recursive </a:t>
            </a:r>
            <a:r>
              <a:rPr lang="en-US" sz="1600" dirty="0"/>
              <a:t>partitioning. </a:t>
            </a:r>
            <a:r>
              <a:rPr lang="en-US" sz="1600" i="1" dirty="0"/>
              <a:t>Journal of </a:t>
            </a:r>
            <a:r>
              <a:rPr lang="en-US" sz="1600" i="1" dirty="0" smtClean="0"/>
              <a:t>Computational and </a:t>
            </a:r>
            <a:r>
              <a:rPr lang="en-US" sz="1600" i="1" dirty="0"/>
              <a:t>Graphical Statistics, 17</a:t>
            </a:r>
            <a:r>
              <a:rPr lang="en-US" sz="1600" dirty="0"/>
              <a:t>(2), 492-514</a:t>
            </a:r>
            <a:endParaRPr lang="nl-NL" sz="1600" dirty="0"/>
          </a:p>
        </p:txBody>
      </p:sp>
    </p:spTree>
    <p:extLst>
      <p:ext uri="{BB962C8B-B14F-4D97-AF65-F5344CB8AC3E}">
        <p14:creationId xmlns:p14="http://schemas.microsoft.com/office/powerpoint/2010/main" val="556947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Contents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41168"/>
          </a:xfrm>
        </p:spPr>
        <p:txBody>
          <a:bodyPr>
            <a:normAutofit fontScale="62500" lnSpcReduction="20000"/>
          </a:bodyPr>
          <a:lstStyle/>
          <a:p>
            <a:pPr marL="57150" indent="0">
              <a:buNone/>
            </a:pPr>
            <a:r>
              <a:rPr lang="en-US" dirty="0"/>
              <a:t>O</a:t>
            </a:r>
            <a:r>
              <a:rPr lang="en-US" dirty="0" smtClean="0"/>
              <a:t>nline manual: “Fitting_trees_in_R.pdf”</a:t>
            </a:r>
          </a:p>
          <a:p>
            <a:pPr marL="57150" indent="0">
              <a:buNone/>
            </a:pPr>
            <a:r>
              <a:rPr lang="en-US" dirty="0" smtClean="0"/>
              <a:t>1</a:t>
            </a:r>
            <a:r>
              <a:rPr lang="en-US" dirty="0"/>
              <a:t>. Introduction</a:t>
            </a:r>
          </a:p>
          <a:p>
            <a:pPr marL="57150" indent="0">
              <a:buNone/>
            </a:pPr>
            <a:r>
              <a:rPr lang="en-US" dirty="0"/>
              <a:t>2. Split Selection</a:t>
            </a:r>
          </a:p>
          <a:p>
            <a:pPr marL="57150" indent="0">
              <a:buNone/>
            </a:pPr>
            <a:r>
              <a:rPr lang="en-US" dirty="0"/>
              <a:t>3. Regression Tree Example: </a:t>
            </a:r>
            <a:endParaRPr lang="en-US" dirty="0" smtClean="0"/>
          </a:p>
          <a:p>
            <a:pPr marL="457200" lvl="1" indent="0">
              <a:buNone/>
            </a:pPr>
            <a:r>
              <a:rPr lang="en-US" dirty="0" smtClean="0"/>
              <a:t>Predicting </a:t>
            </a:r>
            <a:r>
              <a:rPr lang="en-US" dirty="0"/>
              <a:t>Beck Depression Inventory Scores</a:t>
            </a:r>
          </a:p>
          <a:p>
            <a:pPr marL="57150" indent="0">
              <a:buNone/>
            </a:pPr>
            <a:r>
              <a:rPr lang="en-US" dirty="0"/>
              <a:t>4. Classification Tree Example: </a:t>
            </a:r>
            <a:endParaRPr lang="en-US" dirty="0" smtClean="0"/>
          </a:p>
          <a:p>
            <a:pPr marL="457200" lvl="1" indent="0">
              <a:buNone/>
            </a:pPr>
            <a:r>
              <a:rPr lang="en-US" dirty="0" smtClean="0"/>
              <a:t>Predicting </a:t>
            </a:r>
            <a:r>
              <a:rPr lang="en-US" dirty="0"/>
              <a:t>Chronic Trajectories of Anxiety and </a:t>
            </a:r>
            <a:r>
              <a:rPr lang="en-US" dirty="0" smtClean="0"/>
              <a:t>Depression</a:t>
            </a:r>
            <a:endParaRPr lang="en-US" dirty="0"/>
          </a:p>
          <a:p>
            <a:pPr marL="57150" indent="0">
              <a:buNone/>
            </a:pPr>
            <a:r>
              <a:rPr lang="en-US" dirty="0"/>
              <a:t>5. Model-Based Recursive Partitioning</a:t>
            </a:r>
          </a:p>
          <a:p>
            <a:pPr marL="57150" indent="0">
              <a:buNone/>
            </a:pPr>
            <a:r>
              <a:rPr lang="en-US" dirty="0"/>
              <a:t>6. Model-Based Tree </a:t>
            </a:r>
            <a:r>
              <a:rPr lang="en-US" dirty="0" smtClean="0"/>
              <a:t>Example: </a:t>
            </a:r>
          </a:p>
          <a:p>
            <a:pPr marL="457200" lvl="1" indent="0">
              <a:buNone/>
            </a:pPr>
            <a:r>
              <a:rPr lang="en-US" dirty="0" smtClean="0"/>
              <a:t>Subgroups </a:t>
            </a:r>
            <a:r>
              <a:rPr lang="en-US" dirty="0"/>
              <a:t>With Differential Treatment Effects</a:t>
            </a:r>
          </a:p>
          <a:p>
            <a:pPr marL="57150" indent="0">
              <a:buNone/>
            </a:pPr>
            <a:r>
              <a:rPr lang="en-US" dirty="0"/>
              <a:t>7. Mixed-Effects Model Trees</a:t>
            </a:r>
          </a:p>
          <a:p>
            <a:pPr marL="57150" indent="0">
              <a:buNone/>
            </a:pPr>
            <a:r>
              <a:rPr lang="en-US" dirty="0"/>
              <a:t>8. Mixed-Effects Model Tree Example: </a:t>
            </a:r>
            <a:endParaRPr lang="en-US" dirty="0" smtClean="0"/>
          </a:p>
          <a:p>
            <a:pPr marL="457200" lvl="1" indent="0">
              <a:buNone/>
            </a:pPr>
            <a:r>
              <a:rPr lang="en-US" dirty="0" smtClean="0"/>
              <a:t>Subgroups </a:t>
            </a:r>
            <a:r>
              <a:rPr lang="en-US" dirty="0"/>
              <a:t>With Differential Treatment Effects</a:t>
            </a:r>
          </a:p>
          <a:p>
            <a:pPr marL="57150" indent="0">
              <a:buNone/>
            </a:pPr>
            <a:r>
              <a:rPr lang="en-US" dirty="0"/>
              <a:t>9. Mixed-Effects Model Tree Example: </a:t>
            </a:r>
            <a:endParaRPr lang="en-US" dirty="0" smtClean="0"/>
          </a:p>
          <a:p>
            <a:pPr marL="457200" lvl="1" indent="0">
              <a:buNone/>
            </a:pPr>
            <a:r>
              <a:rPr lang="en-US" dirty="0" smtClean="0"/>
              <a:t>Subgroups </a:t>
            </a:r>
            <a:r>
              <a:rPr lang="en-US" dirty="0"/>
              <a:t>With Different Reading Skill Trajectories</a:t>
            </a:r>
          </a:p>
          <a:p>
            <a:pPr marL="57150" indent="0">
              <a:buNone/>
            </a:pPr>
            <a:r>
              <a:rPr lang="en-US" dirty="0" smtClean="0"/>
              <a:t>(10</a:t>
            </a:r>
            <a:r>
              <a:rPr lang="en-US" dirty="0"/>
              <a:t>. Further Reading and </a:t>
            </a:r>
            <a:r>
              <a:rPr lang="en-US" dirty="0" smtClean="0"/>
              <a:t>Methods)</a:t>
            </a:r>
            <a:endParaRPr lang="en-US" dirty="0"/>
          </a:p>
          <a:p>
            <a:pPr marL="57150" indent="0">
              <a:buNone/>
            </a:pPr>
            <a:r>
              <a:rPr lang="en-US" dirty="0" smtClean="0"/>
              <a:t>(11</a:t>
            </a:r>
            <a:r>
              <a:rPr lang="en-US" dirty="0"/>
              <a:t>. </a:t>
            </a:r>
            <a:r>
              <a:rPr lang="en-US" dirty="0" smtClean="0"/>
              <a:t>References)</a:t>
            </a:r>
          </a:p>
        </p:txBody>
      </p:sp>
    </p:spTree>
    <p:extLst>
      <p:ext uri="{BB962C8B-B14F-4D97-AF65-F5344CB8AC3E}">
        <p14:creationId xmlns:p14="http://schemas.microsoft.com/office/powerpoint/2010/main" val="2601679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Short history of RPMs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 smtClean="0"/>
              <a:t>Early methods:</a:t>
            </a:r>
          </a:p>
          <a:p>
            <a:pPr>
              <a:buFontTx/>
              <a:buChar char="-"/>
            </a:pPr>
            <a:r>
              <a:rPr lang="en-US" dirty="0" smtClean="0"/>
              <a:t>Automated interaction detection (Morgan &amp; </a:t>
            </a:r>
            <a:r>
              <a:rPr lang="en-US" dirty="0" err="1" smtClean="0"/>
              <a:t>Sonquist</a:t>
            </a:r>
            <a:r>
              <a:rPr lang="en-US" dirty="0" smtClean="0"/>
              <a:t>, 1963)</a:t>
            </a:r>
          </a:p>
          <a:p>
            <a:pPr>
              <a:buFontTx/>
              <a:buChar char="-"/>
            </a:pPr>
            <a:r>
              <a:rPr lang="en-US" dirty="0" smtClean="0"/>
              <a:t>Classification and regression trees (</a:t>
            </a:r>
            <a:r>
              <a:rPr lang="en-US" dirty="0" err="1" smtClean="0"/>
              <a:t>Breiman</a:t>
            </a:r>
            <a:r>
              <a:rPr lang="en-US" dirty="0" smtClean="0"/>
              <a:t> </a:t>
            </a:r>
            <a:r>
              <a:rPr lang="en-US" dirty="0"/>
              <a:t>et al</a:t>
            </a:r>
            <a:r>
              <a:rPr lang="en-US" dirty="0" smtClean="0"/>
              <a:t>., 1984)</a:t>
            </a:r>
          </a:p>
          <a:p>
            <a:pPr>
              <a:buFontTx/>
              <a:buChar char="-"/>
            </a:pPr>
            <a:r>
              <a:rPr lang="en-US" dirty="0" smtClean="0"/>
              <a:t>ID3 (Quinlan, 1986)</a:t>
            </a:r>
          </a:p>
          <a:p>
            <a:pPr>
              <a:buFontTx/>
              <a:buChar char="-"/>
            </a:pPr>
            <a:r>
              <a:rPr lang="en-US" dirty="0" smtClean="0"/>
              <a:t>C4.5 (Quinlan, 1993)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Today we focus on unbiased recursive partitioning:</a:t>
            </a:r>
          </a:p>
          <a:p>
            <a:pPr>
              <a:buFontTx/>
              <a:buChar char="-"/>
            </a:pPr>
            <a:r>
              <a:rPr lang="en-US" dirty="0" smtClean="0"/>
              <a:t>Conditional inference tree (</a:t>
            </a:r>
            <a:r>
              <a:rPr lang="en-US" dirty="0" err="1" smtClean="0"/>
              <a:t>ctree</a:t>
            </a:r>
            <a:r>
              <a:rPr lang="en-US" dirty="0" smtClean="0"/>
              <a:t>; </a:t>
            </a:r>
            <a:r>
              <a:rPr lang="en-US" dirty="0" err="1" smtClean="0"/>
              <a:t>Hothorn</a:t>
            </a:r>
            <a:r>
              <a:rPr lang="en-US" dirty="0" smtClean="0"/>
              <a:t>, </a:t>
            </a:r>
            <a:r>
              <a:rPr lang="en-US" dirty="0" err="1" smtClean="0"/>
              <a:t>Hornik</a:t>
            </a:r>
            <a:r>
              <a:rPr lang="en-US" dirty="0"/>
              <a:t> &amp;</a:t>
            </a:r>
            <a:r>
              <a:rPr lang="en-US" dirty="0" smtClean="0"/>
              <a:t> </a:t>
            </a:r>
            <a:r>
              <a:rPr lang="en-US" dirty="0" err="1" smtClean="0"/>
              <a:t>Zeileis</a:t>
            </a:r>
            <a:r>
              <a:rPr lang="en-US" dirty="0" smtClean="0"/>
              <a:t>, 2006)</a:t>
            </a:r>
          </a:p>
          <a:p>
            <a:pPr>
              <a:buFontTx/>
              <a:buChar char="-"/>
            </a:pPr>
            <a:r>
              <a:rPr lang="en-US" dirty="0" smtClean="0"/>
              <a:t>Model-based recursive partitioning (MOB; </a:t>
            </a:r>
            <a:r>
              <a:rPr lang="en-US" dirty="0" err="1" smtClean="0"/>
              <a:t>Zeileis</a:t>
            </a:r>
            <a:r>
              <a:rPr lang="en-US" dirty="0" smtClean="0"/>
              <a:t>, </a:t>
            </a:r>
            <a:r>
              <a:rPr lang="en-US" dirty="0" err="1" smtClean="0"/>
              <a:t>Hothorn</a:t>
            </a:r>
            <a:r>
              <a:rPr lang="en-US" dirty="0" smtClean="0"/>
              <a:t> &amp; </a:t>
            </a:r>
            <a:r>
              <a:rPr lang="en-US" dirty="0" err="1" smtClean="0"/>
              <a:t>Hornik</a:t>
            </a:r>
            <a:r>
              <a:rPr lang="en-US" dirty="0" smtClean="0"/>
              <a:t>, 2008)</a:t>
            </a:r>
          </a:p>
          <a:p>
            <a:pPr marL="0" indent="0">
              <a:buNone/>
            </a:pP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143721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Toy dataset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/>
              <a:t>		N = 250</a:t>
            </a:r>
            <a:endParaRPr lang="nl-NL" sz="24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58" t="20256" r="22331" b="12820"/>
          <a:stretch/>
        </p:blipFill>
        <p:spPr bwMode="auto">
          <a:xfrm>
            <a:off x="1763688" y="2204863"/>
            <a:ext cx="5819082" cy="38695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55228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OLS regression model on toy data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01" t="31539" r="35384" b="34230"/>
          <a:stretch/>
        </p:blipFill>
        <p:spPr bwMode="auto">
          <a:xfrm>
            <a:off x="1412709" y="2355964"/>
            <a:ext cx="7059433" cy="29222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58" t="25046" r="51753" b="67851"/>
          <a:stretch/>
        </p:blipFill>
        <p:spPr bwMode="auto">
          <a:xfrm>
            <a:off x="627747" y="5445224"/>
            <a:ext cx="7392810" cy="79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38" t="79153" r="43029" b="14230"/>
          <a:stretch/>
        </p:blipFill>
        <p:spPr bwMode="auto">
          <a:xfrm>
            <a:off x="1403648" y="1329929"/>
            <a:ext cx="5539155" cy="453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92" t="32337" r="46496" b="19176"/>
          <a:stretch/>
        </p:blipFill>
        <p:spPr bwMode="auto">
          <a:xfrm>
            <a:off x="1835696" y="2276872"/>
            <a:ext cx="4392488" cy="3875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21" t="55185" r="43834" b="37222"/>
          <a:stretch/>
        </p:blipFill>
        <p:spPr bwMode="auto">
          <a:xfrm>
            <a:off x="1377752" y="1767422"/>
            <a:ext cx="5565051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73789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14" t="16947" r="39276" b="12398"/>
          <a:stretch/>
        </p:blipFill>
        <p:spPr bwMode="auto">
          <a:xfrm>
            <a:off x="1939806" y="2636912"/>
            <a:ext cx="4636559" cy="40758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Regression tree on toy data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74703" y="1371599"/>
            <a:ext cx="8229600" cy="4525963"/>
          </a:xfrm>
        </p:spPr>
        <p:txBody>
          <a:bodyPr/>
          <a:lstStyle/>
          <a:p>
            <a:endParaRPr lang="nl-NL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94" t="35000" r="43173" b="58333"/>
          <a:stretch/>
        </p:blipFill>
        <p:spPr bwMode="auto">
          <a:xfrm>
            <a:off x="757282" y="1943099"/>
            <a:ext cx="5539154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94" t="17026" r="69447" b="76665"/>
          <a:stretch/>
        </p:blipFill>
        <p:spPr bwMode="auto">
          <a:xfrm>
            <a:off x="757282" y="1472207"/>
            <a:ext cx="2335823" cy="432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11" t="16948" r="37944" b="18379"/>
          <a:stretch/>
        </p:blipFill>
        <p:spPr bwMode="auto">
          <a:xfrm>
            <a:off x="1763688" y="2636912"/>
            <a:ext cx="4988793" cy="37308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47634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Split selection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53136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400" dirty="0" smtClean="0"/>
              <a:t>Conditional inference tree algorithm (</a:t>
            </a:r>
            <a:r>
              <a:rPr lang="en-US" sz="2400" dirty="0" err="1" smtClean="0"/>
              <a:t>Hothorn</a:t>
            </a:r>
            <a:r>
              <a:rPr lang="en-US" sz="2400" dirty="0" smtClean="0"/>
              <a:t>, </a:t>
            </a:r>
            <a:r>
              <a:rPr lang="en-US" sz="2400" dirty="0" err="1" smtClean="0"/>
              <a:t>Hornik</a:t>
            </a:r>
            <a:r>
              <a:rPr lang="en-US" sz="2400" dirty="0" smtClean="0"/>
              <a:t> &amp; </a:t>
            </a:r>
            <a:r>
              <a:rPr lang="en-US" sz="2400" dirty="0" err="1" smtClean="0"/>
              <a:t>Zeileis</a:t>
            </a:r>
            <a:r>
              <a:rPr lang="en-US" sz="2400" dirty="0" smtClean="0"/>
              <a:t>, 2006):</a:t>
            </a:r>
          </a:p>
          <a:p>
            <a:pPr marL="0" indent="0">
              <a:buNone/>
            </a:pPr>
            <a:endParaRPr lang="en-US" sz="2400" dirty="0"/>
          </a:p>
          <a:p>
            <a:pPr marL="514350" indent="-514350">
              <a:buFont typeface="+mj-lt"/>
              <a:buAutoNum type="arabicPeriod"/>
            </a:pPr>
            <a:r>
              <a:rPr lang="en-US" sz="2400" dirty="0" smtClean="0"/>
              <a:t>In current </a:t>
            </a:r>
            <a:r>
              <a:rPr lang="en-US" sz="2400" dirty="0"/>
              <a:t>node, </a:t>
            </a:r>
            <a:r>
              <a:rPr lang="en-US" sz="2400" dirty="0" smtClean="0"/>
              <a:t>statistically test the </a:t>
            </a:r>
            <a:r>
              <a:rPr lang="en-US" sz="2400" dirty="0"/>
              <a:t>association between </a:t>
            </a:r>
            <a:r>
              <a:rPr lang="en-US" sz="2400" dirty="0" smtClean="0"/>
              <a:t>partitioning variables and response. </a:t>
            </a:r>
            <a:r>
              <a:rPr lang="en-US" sz="2400" dirty="0"/>
              <a:t>If at least </a:t>
            </a:r>
            <a:r>
              <a:rPr lang="en-US" sz="2400" dirty="0" smtClean="0"/>
              <a:t>one partitioning variable </a:t>
            </a:r>
            <a:r>
              <a:rPr lang="en-US" sz="2400" dirty="0"/>
              <a:t>has </a:t>
            </a:r>
            <a:r>
              <a:rPr lang="en-US" sz="2400" i="1" dirty="0" smtClean="0"/>
              <a:t>p </a:t>
            </a:r>
            <a:r>
              <a:rPr lang="en-US" sz="2400" dirty="0" smtClean="0"/>
              <a:t>value ≤ </a:t>
            </a:r>
            <a:r>
              <a:rPr lang="el-GR" sz="2400" dirty="0" smtClean="0"/>
              <a:t>α</a:t>
            </a:r>
            <a:r>
              <a:rPr lang="en-US" sz="2400" dirty="0" smtClean="0"/>
              <a:t> , variable </a:t>
            </a:r>
            <a:r>
              <a:rPr lang="en-US" sz="2400" dirty="0"/>
              <a:t>with the lowest </a:t>
            </a:r>
            <a:r>
              <a:rPr lang="en-US" sz="2400" i="1" dirty="0" smtClean="0"/>
              <a:t>p</a:t>
            </a:r>
            <a:r>
              <a:rPr lang="en-US" sz="2400" dirty="0" smtClean="0"/>
              <a:t> </a:t>
            </a:r>
            <a:r>
              <a:rPr lang="en-US" sz="2400" dirty="0"/>
              <a:t>value is selected for splitting.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 smtClean="0"/>
              <a:t>Select the splitting value </a:t>
            </a:r>
            <a:r>
              <a:rPr lang="en-US" sz="2400" dirty="0"/>
              <a:t>that </a:t>
            </a:r>
            <a:r>
              <a:rPr lang="en-US" sz="2400" dirty="0" smtClean="0"/>
              <a:t>minimizes loss function in the </a:t>
            </a:r>
            <a:r>
              <a:rPr lang="en-US" sz="2400" dirty="0"/>
              <a:t>two resulting terminal </a:t>
            </a:r>
            <a:r>
              <a:rPr lang="en-US" sz="2400" dirty="0" smtClean="0"/>
              <a:t>nodes.</a:t>
            </a:r>
            <a:endParaRPr lang="en-US" sz="2400" dirty="0"/>
          </a:p>
          <a:p>
            <a:pPr marL="514350" indent="-514350">
              <a:buFont typeface="+mj-lt"/>
              <a:buAutoNum type="arabicPeriod"/>
            </a:pPr>
            <a:r>
              <a:rPr lang="en-US" sz="2400" dirty="0" smtClean="0"/>
              <a:t>Repeat </a:t>
            </a:r>
            <a:r>
              <a:rPr lang="en-US" sz="2400" dirty="0"/>
              <a:t>steps 1 and 2 in the two resulting nodes</a:t>
            </a:r>
            <a:r>
              <a:rPr lang="en-US" sz="2400" dirty="0" smtClean="0"/>
              <a:t>.</a:t>
            </a:r>
          </a:p>
          <a:p>
            <a:pPr marL="514350" indent="-514350">
              <a:buFont typeface="+mj-lt"/>
              <a:buAutoNum type="arabicPeriod"/>
            </a:pPr>
            <a:endParaRPr lang="en-US" sz="2400" dirty="0"/>
          </a:p>
          <a:p>
            <a:pPr marL="0" indent="0">
              <a:buNone/>
            </a:pPr>
            <a:r>
              <a:rPr lang="en-US" sz="2400" dirty="0" smtClean="0"/>
              <a:t>-&gt; Separate selection of splitting variable (1) and value (2) 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smtClean="0"/>
              <a:t>eliminates variable selection bias </a:t>
            </a:r>
          </a:p>
          <a:p>
            <a:pPr marL="0" indent="0">
              <a:buNone/>
            </a:pPr>
            <a:r>
              <a:rPr lang="en-US" sz="2400" dirty="0" smtClean="0"/>
              <a:t>-&gt; Step 2 provides natural stopping criterion</a:t>
            </a:r>
            <a:endParaRPr lang="nl-NL" sz="2400" dirty="0"/>
          </a:p>
        </p:txBody>
      </p:sp>
    </p:spTree>
    <p:extLst>
      <p:ext uri="{BB962C8B-B14F-4D97-AF65-F5344CB8AC3E}">
        <p14:creationId xmlns:p14="http://schemas.microsoft.com/office/powerpoint/2010/main" val="1177758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50" t="49143" r="52260" b="5661"/>
          <a:stretch/>
        </p:blipFill>
        <p:spPr bwMode="auto">
          <a:xfrm>
            <a:off x="251520" y="1101251"/>
            <a:ext cx="4847648" cy="42511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50" t="35000" r="46830" b="52804"/>
          <a:stretch/>
        </p:blipFill>
        <p:spPr bwMode="auto">
          <a:xfrm>
            <a:off x="1128920" y="5373216"/>
            <a:ext cx="6600282" cy="1080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9" name="Straight Connector 8"/>
          <p:cNvCxnSpPr/>
          <p:nvPr/>
        </p:nvCxnSpPr>
        <p:spPr>
          <a:xfrm flipV="1">
            <a:off x="3059832" y="1101251"/>
            <a:ext cx="0" cy="295232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14" t="16947" r="39276" b="12398"/>
          <a:stretch/>
        </p:blipFill>
        <p:spPr bwMode="auto">
          <a:xfrm>
            <a:off x="5724128" y="1484784"/>
            <a:ext cx="2785072" cy="24482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91570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-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14420</TotalTime>
  <Words>1536</Words>
  <Application>Microsoft Office PowerPoint</Application>
  <PresentationFormat>On-screen Show (4:3)</PresentationFormat>
  <Paragraphs>151</Paragraphs>
  <Slides>26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7" baseType="lpstr">
      <vt:lpstr>Office-thema</vt:lpstr>
      <vt:lpstr>Decision tree methods for psychological assessment    An introduction to classification and  regression trees, model-based trees, and  trees for longitudinal and multilevel data</vt:lpstr>
      <vt:lpstr>Today’s workshop</vt:lpstr>
      <vt:lpstr>Contents</vt:lpstr>
      <vt:lpstr>Short history of RPMs</vt:lpstr>
      <vt:lpstr>Toy dataset</vt:lpstr>
      <vt:lpstr>OLS regression model on toy data</vt:lpstr>
      <vt:lpstr>Regression tree on toy data</vt:lpstr>
      <vt:lpstr>Split selection</vt:lpstr>
      <vt:lpstr>PowerPoint Presentation</vt:lpstr>
      <vt:lpstr>PowerPoint Presentation</vt:lpstr>
      <vt:lpstr>Regression tree example</vt:lpstr>
      <vt:lpstr>Classification tree example</vt:lpstr>
      <vt:lpstr>Classification tree example</vt:lpstr>
      <vt:lpstr>Model-based recursive partitioning (MOB; Zeileis, Hothorn &amp; Hornik, 2008)</vt:lpstr>
      <vt:lpstr>MOB example: Treatment subgroups</vt:lpstr>
      <vt:lpstr>Treatment subgroups</vt:lpstr>
      <vt:lpstr>Treatment subgroups</vt:lpstr>
      <vt:lpstr>PowerPoint Presentation</vt:lpstr>
      <vt:lpstr>Dependent observations</vt:lpstr>
      <vt:lpstr>Mixed-effects trees</vt:lpstr>
      <vt:lpstr>Mixed-effects tree example: Treatment subgroups with multilevel structure</vt:lpstr>
      <vt:lpstr>Mixed-effects tree example: Subgroup detection in growth trajectories</vt:lpstr>
      <vt:lpstr>Mixed-effects tree example: Subgroup detection in growth trajectories</vt:lpstr>
      <vt:lpstr>PowerPoint Presentation</vt:lpstr>
      <vt:lpstr>Concluding remarks</vt:lpstr>
      <vt:lpstr>References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Recursive partitioning methods or trees</dc:title>
  <dc:creator>Fokkema, M.</dc:creator>
  <cp:lastModifiedBy>Fokkema, M.</cp:lastModifiedBy>
  <cp:revision>114</cp:revision>
  <cp:lastPrinted>2018-06-26T21:59:05Z</cp:lastPrinted>
  <dcterms:created xsi:type="dcterms:W3CDTF">2017-05-03T15:00:18Z</dcterms:created>
  <dcterms:modified xsi:type="dcterms:W3CDTF">2019-07-07T09:58:21Z</dcterms:modified>
</cp:coreProperties>
</file>